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4"/>
  </p:notesMasterIdLst>
  <p:handoutMasterIdLst>
    <p:handoutMasterId r:id="rId25"/>
  </p:handoutMasterIdLst>
  <p:sldIdLst>
    <p:sldId id="256" r:id="rId5"/>
    <p:sldId id="285" r:id="rId6"/>
    <p:sldId id="271" r:id="rId7"/>
    <p:sldId id="270" r:id="rId8"/>
    <p:sldId id="269" r:id="rId9"/>
    <p:sldId id="268" r:id="rId10"/>
    <p:sldId id="283" r:id="rId11"/>
    <p:sldId id="284" r:id="rId12"/>
    <p:sldId id="272" r:id="rId13"/>
    <p:sldId id="265" r:id="rId14"/>
    <p:sldId id="273" r:id="rId15"/>
    <p:sldId id="282" r:id="rId16"/>
    <p:sldId id="274" r:id="rId17"/>
    <p:sldId id="277" r:id="rId18"/>
    <p:sldId id="275" r:id="rId19"/>
    <p:sldId id="278" r:id="rId20"/>
    <p:sldId id="276" r:id="rId21"/>
    <p:sldId id="279" r:id="rId22"/>
    <p:sldId id="280" r:id="rId23"/>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Fira Sans" panose="020B0503050000020004" pitchFamily="34" charset="0"/>
      <p:regular r:id="rId30"/>
      <p:bold r:id="rId31"/>
      <p:italic r:id="rId32"/>
      <p:boldItalic r:id="rId33"/>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4" userDrawn="1">
          <p15:clr>
            <a:srgbClr val="A4A3A4"/>
          </p15:clr>
        </p15:guide>
        <p15:guide id="2" pos="665" userDrawn="1">
          <p15:clr>
            <a:srgbClr val="A4A3A4"/>
          </p15:clr>
        </p15:guide>
        <p15:guide id="3" orient="horz" pos="9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A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4A6238-DEAE-4616-8B42-DA54351ACA7E}" v="6010" dt="2023-01-27T10:18:48.423"/>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Normaali tyyli 4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Normaali tyyli 4 - Korostu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Normaali tyyli 4 - Korostu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Normaali tyyli 4 - Korostu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Vaalea tyyli 3 - Korostu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Normaali tyyli 1 - Korostu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Normaali tyyli 1 - Korostu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Normaali tyyli 1 - Korostu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Normaali tyyli 1 - Korostu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Vaalea tyyli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94641" autoAdjust="0"/>
  </p:normalViewPr>
  <p:slideViewPr>
    <p:cSldViewPr snapToGrid="0" snapToObjects="1">
      <p:cViewPr varScale="1">
        <p:scale>
          <a:sx n="77" d="100"/>
          <a:sy n="77" d="100"/>
        </p:scale>
        <p:origin x="82" y="82"/>
      </p:cViewPr>
      <p:guideLst>
        <p:guide orient="horz" pos="3974"/>
        <p:guide pos="665"/>
        <p:guide orient="horz" pos="981"/>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10" d="100"/>
          <a:sy n="110" d="100"/>
        </p:scale>
        <p:origin x="487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ja Satu" userId="a56f44b6-f2cb-41bd-9297-cb3b332623f2" providerId="ADAL" clId="{AE4A6238-DEAE-4616-8B42-DA54351ACA7E}"/>
    <pc:docChg chg="undo custSel modSld">
      <pc:chgData name="Lilja Satu" userId="a56f44b6-f2cb-41bd-9297-cb3b332623f2" providerId="ADAL" clId="{AE4A6238-DEAE-4616-8B42-DA54351ACA7E}" dt="2023-01-27T10:40:45.404" v="6744" actId="27918"/>
      <pc:docMkLst>
        <pc:docMk/>
      </pc:docMkLst>
      <pc:sldChg chg="addSp delSp modSp mod">
        <pc:chgData name="Lilja Satu" userId="a56f44b6-f2cb-41bd-9297-cb3b332623f2" providerId="ADAL" clId="{AE4A6238-DEAE-4616-8B42-DA54351ACA7E}" dt="2023-01-27T10:40:17.345" v="6742" actId="478"/>
        <pc:sldMkLst>
          <pc:docMk/>
          <pc:sldMk cId="2015629933" sldId="256"/>
        </pc:sldMkLst>
        <pc:spChg chg="del">
          <ac:chgData name="Lilja Satu" userId="a56f44b6-f2cb-41bd-9297-cb3b332623f2" providerId="ADAL" clId="{AE4A6238-DEAE-4616-8B42-DA54351ACA7E}" dt="2023-01-27T10:40:12.502" v="6741" actId="478"/>
          <ac:spMkLst>
            <pc:docMk/>
            <pc:sldMk cId="2015629933" sldId="256"/>
            <ac:spMk id="3" creationId="{14F930FC-9338-534F-ACBB-128BA79D3F85}"/>
          </ac:spMkLst>
        </pc:spChg>
        <pc:spChg chg="add del mod">
          <ac:chgData name="Lilja Satu" userId="a56f44b6-f2cb-41bd-9297-cb3b332623f2" providerId="ADAL" clId="{AE4A6238-DEAE-4616-8B42-DA54351ACA7E}" dt="2023-01-27T10:40:17.345" v="6742" actId="478"/>
          <ac:spMkLst>
            <pc:docMk/>
            <pc:sldMk cId="2015629933" sldId="256"/>
            <ac:spMk id="5" creationId="{D45F526F-5B2D-FD8E-E892-D18487EC85A0}"/>
          </ac:spMkLst>
        </pc:spChg>
      </pc:sldChg>
      <pc:sldChg chg="modSp mod">
        <pc:chgData name="Lilja Satu" userId="a56f44b6-f2cb-41bd-9297-cb3b332623f2" providerId="ADAL" clId="{AE4A6238-DEAE-4616-8B42-DA54351ACA7E}" dt="2023-01-27T10:31:02.492" v="6701" actId="13244"/>
        <pc:sldMkLst>
          <pc:docMk/>
          <pc:sldMk cId="3128723912" sldId="265"/>
        </pc:sldMkLst>
        <pc:spChg chg="mod">
          <ac:chgData name="Lilja Satu" userId="a56f44b6-f2cb-41bd-9297-cb3b332623f2" providerId="ADAL" clId="{AE4A6238-DEAE-4616-8B42-DA54351ACA7E}" dt="2023-01-27T10:28:00.834" v="6679" actId="207"/>
          <ac:spMkLst>
            <pc:docMk/>
            <pc:sldMk cId="3128723912" sldId="265"/>
            <ac:spMk id="5" creationId="{4C6C3DFB-392F-77CD-A8D7-A11B59AAFB89}"/>
          </ac:spMkLst>
        </pc:spChg>
        <pc:spChg chg="mod">
          <ac:chgData name="Lilja Satu" userId="a56f44b6-f2cb-41bd-9297-cb3b332623f2" providerId="ADAL" clId="{AE4A6238-DEAE-4616-8B42-DA54351ACA7E}" dt="2023-01-27T10:28:05.052" v="6680" actId="207"/>
          <ac:spMkLst>
            <pc:docMk/>
            <pc:sldMk cId="3128723912" sldId="265"/>
            <ac:spMk id="6" creationId="{7E49B0A5-CCD7-DC6D-6B69-A4407E4A4D91}"/>
          </ac:spMkLst>
        </pc:spChg>
        <pc:spChg chg="mod">
          <ac:chgData name="Lilja Satu" userId="a56f44b6-f2cb-41bd-9297-cb3b332623f2" providerId="ADAL" clId="{AE4A6238-DEAE-4616-8B42-DA54351ACA7E}" dt="2023-01-27T10:28:36.599" v="6688" actId="207"/>
          <ac:spMkLst>
            <pc:docMk/>
            <pc:sldMk cId="3128723912" sldId="265"/>
            <ac:spMk id="7" creationId="{7A192F6C-AC07-ADFF-3357-26BDA3AC6CF0}"/>
          </ac:spMkLst>
        </pc:spChg>
        <pc:spChg chg="mod ord">
          <ac:chgData name="Lilja Satu" userId="a56f44b6-f2cb-41bd-9297-cb3b332623f2" providerId="ADAL" clId="{AE4A6238-DEAE-4616-8B42-DA54351ACA7E}" dt="2023-01-27T10:30:06.969" v="6698" actId="13244"/>
          <ac:spMkLst>
            <pc:docMk/>
            <pc:sldMk cId="3128723912" sldId="265"/>
            <ac:spMk id="8" creationId="{AC8A6B2E-B640-842F-106F-EFB0D72FAAB9}"/>
          </ac:spMkLst>
        </pc:spChg>
        <pc:spChg chg="mod ord">
          <ac:chgData name="Lilja Satu" userId="a56f44b6-f2cb-41bd-9297-cb3b332623f2" providerId="ADAL" clId="{AE4A6238-DEAE-4616-8B42-DA54351ACA7E}" dt="2023-01-27T10:29:37.644" v="6692" actId="13244"/>
          <ac:spMkLst>
            <pc:docMk/>
            <pc:sldMk cId="3128723912" sldId="265"/>
            <ac:spMk id="9" creationId="{5F031B1A-1C51-DC28-86AD-42314A667708}"/>
          </ac:spMkLst>
        </pc:spChg>
        <pc:spChg chg="mod ord">
          <ac:chgData name="Lilja Satu" userId="a56f44b6-f2cb-41bd-9297-cb3b332623f2" providerId="ADAL" clId="{AE4A6238-DEAE-4616-8B42-DA54351ACA7E}" dt="2023-01-27T10:29:44.812" v="6693" actId="13244"/>
          <ac:spMkLst>
            <pc:docMk/>
            <pc:sldMk cId="3128723912" sldId="265"/>
            <ac:spMk id="10" creationId="{1E7FEC97-8BD6-2596-7C12-AFDFD28A16CC}"/>
          </ac:spMkLst>
        </pc:spChg>
        <pc:spChg chg="mod ord">
          <ac:chgData name="Lilja Satu" userId="a56f44b6-f2cb-41bd-9297-cb3b332623f2" providerId="ADAL" clId="{AE4A6238-DEAE-4616-8B42-DA54351ACA7E}" dt="2023-01-27T10:29:51.562" v="6694" actId="13244"/>
          <ac:spMkLst>
            <pc:docMk/>
            <pc:sldMk cId="3128723912" sldId="265"/>
            <ac:spMk id="11" creationId="{4FABFDEE-BE23-363B-EE05-B67A74D6448B}"/>
          </ac:spMkLst>
        </pc:spChg>
        <pc:spChg chg="mod ord">
          <ac:chgData name="Lilja Satu" userId="a56f44b6-f2cb-41bd-9297-cb3b332623f2" providerId="ADAL" clId="{AE4A6238-DEAE-4616-8B42-DA54351ACA7E}" dt="2023-01-27T10:29:57.222" v="6695" actId="13244"/>
          <ac:spMkLst>
            <pc:docMk/>
            <pc:sldMk cId="3128723912" sldId="265"/>
            <ac:spMk id="12" creationId="{999EBD74-E3E4-BB5F-F8C4-6DF11EA7C6FE}"/>
          </ac:spMkLst>
        </pc:spChg>
        <pc:spChg chg="mod ord">
          <ac:chgData name="Lilja Satu" userId="a56f44b6-f2cb-41bd-9297-cb3b332623f2" providerId="ADAL" clId="{AE4A6238-DEAE-4616-8B42-DA54351ACA7E}" dt="2023-01-27T10:30:00.992" v="6696" actId="13244"/>
          <ac:spMkLst>
            <pc:docMk/>
            <pc:sldMk cId="3128723912" sldId="265"/>
            <ac:spMk id="13" creationId="{9DA90326-5784-BF25-20EE-53CD367E6BF7}"/>
          </ac:spMkLst>
        </pc:spChg>
        <pc:spChg chg="mod ord">
          <ac:chgData name="Lilja Satu" userId="a56f44b6-f2cb-41bd-9297-cb3b332623f2" providerId="ADAL" clId="{AE4A6238-DEAE-4616-8B42-DA54351ACA7E}" dt="2023-01-27T10:30:04.281" v="6697" actId="13244"/>
          <ac:spMkLst>
            <pc:docMk/>
            <pc:sldMk cId="3128723912" sldId="265"/>
            <ac:spMk id="14" creationId="{F9172797-C886-74F0-2E77-55AA3973FC19}"/>
          </ac:spMkLst>
        </pc:spChg>
        <pc:spChg chg="mod ord">
          <ac:chgData name="Lilja Satu" userId="a56f44b6-f2cb-41bd-9297-cb3b332623f2" providerId="ADAL" clId="{AE4A6238-DEAE-4616-8B42-DA54351ACA7E}" dt="2023-01-27T10:29:23.284" v="6691" actId="13244"/>
          <ac:spMkLst>
            <pc:docMk/>
            <pc:sldMk cId="3128723912" sldId="265"/>
            <ac:spMk id="15" creationId="{C21465FB-AD4C-A51A-DD6E-EDFF68E23670}"/>
          </ac:spMkLst>
        </pc:spChg>
        <pc:spChg chg="mod">
          <ac:chgData name="Lilja Satu" userId="a56f44b6-f2cb-41bd-9297-cb3b332623f2" providerId="ADAL" clId="{AE4A6238-DEAE-4616-8B42-DA54351ACA7E}" dt="2023-01-27T10:25:02.748" v="6604" actId="962"/>
          <ac:spMkLst>
            <pc:docMk/>
            <pc:sldMk cId="3128723912" sldId="265"/>
            <ac:spMk id="17" creationId="{BC227C5D-ED30-0C65-93EC-334EE8AB9586}"/>
          </ac:spMkLst>
        </pc:spChg>
        <pc:spChg chg="mod">
          <ac:chgData name="Lilja Satu" userId="a56f44b6-f2cb-41bd-9297-cb3b332623f2" providerId="ADAL" clId="{AE4A6238-DEAE-4616-8B42-DA54351ACA7E}" dt="2023-01-27T10:24:49.757" v="6574" actId="962"/>
          <ac:spMkLst>
            <pc:docMk/>
            <pc:sldMk cId="3128723912" sldId="265"/>
            <ac:spMk id="18" creationId="{59682B1A-5EC8-38A5-736B-848D4BBA8808}"/>
          </ac:spMkLst>
        </pc:spChg>
        <pc:spChg chg="mod ord">
          <ac:chgData name="Lilja Satu" userId="a56f44b6-f2cb-41bd-9297-cb3b332623f2" providerId="ADAL" clId="{AE4A6238-DEAE-4616-8B42-DA54351ACA7E}" dt="2023-01-27T10:30:56.957" v="6700" actId="13244"/>
          <ac:spMkLst>
            <pc:docMk/>
            <pc:sldMk cId="3128723912" sldId="265"/>
            <ac:spMk id="19" creationId="{57D25DC4-A422-82AF-A7D1-FA0A54F9E0E5}"/>
          </ac:spMkLst>
        </pc:spChg>
        <pc:spChg chg="ord">
          <ac:chgData name="Lilja Satu" userId="a56f44b6-f2cb-41bd-9297-cb3b332623f2" providerId="ADAL" clId="{AE4A6238-DEAE-4616-8B42-DA54351ACA7E}" dt="2023-01-27T10:30:38.390" v="6699" actId="13244"/>
          <ac:spMkLst>
            <pc:docMk/>
            <pc:sldMk cId="3128723912" sldId="265"/>
            <ac:spMk id="20" creationId="{E55473A2-80FC-1D45-01C2-944B43FCB29E}"/>
          </ac:spMkLst>
        </pc:spChg>
        <pc:spChg chg="ord">
          <ac:chgData name="Lilja Satu" userId="a56f44b6-f2cb-41bd-9297-cb3b332623f2" providerId="ADAL" clId="{AE4A6238-DEAE-4616-8B42-DA54351ACA7E}" dt="2023-01-27T10:31:02.492" v="6701" actId="13244"/>
          <ac:spMkLst>
            <pc:docMk/>
            <pc:sldMk cId="3128723912" sldId="265"/>
            <ac:spMk id="21" creationId="{523EDAE8-CB55-4B57-49F9-2A7E1A1577A4}"/>
          </ac:spMkLst>
        </pc:spChg>
        <pc:spChg chg="mod">
          <ac:chgData name="Lilja Satu" userId="a56f44b6-f2cb-41bd-9297-cb3b332623f2" providerId="ADAL" clId="{AE4A6238-DEAE-4616-8B42-DA54351ACA7E}" dt="2023-01-27T10:28:44.192" v="6689" actId="207"/>
          <ac:spMkLst>
            <pc:docMk/>
            <pc:sldMk cId="3128723912" sldId="265"/>
            <ac:spMk id="24" creationId="{D5DFA542-4237-C687-696B-5FBA3E05786C}"/>
          </ac:spMkLst>
        </pc:spChg>
      </pc:sldChg>
      <pc:sldChg chg="modSp mod">
        <pc:chgData name="Lilja Satu" userId="a56f44b6-f2cb-41bd-9297-cb3b332623f2" providerId="ADAL" clId="{AE4A6238-DEAE-4616-8B42-DA54351ACA7E}" dt="2023-01-27T10:40:45.404" v="6744" actId="27918"/>
        <pc:sldMkLst>
          <pc:docMk/>
          <pc:sldMk cId="4050979779" sldId="268"/>
        </pc:sldMkLst>
        <pc:spChg chg="ord">
          <ac:chgData name="Lilja Satu" userId="a56f44b6-f2cb-41bd-9297-cb3b332623f2" providerId="ADAL" clId="{AE4A6238-DEAE-4616-8B42-DA54351ACA7E}" dt="2023-01-27T10:29:02.692" v="6690" actId="13244"/>
          <ac:spMkLst>
            <pc:docMk/>
            <pc:sldMk cId="4050979779" sldId="268"/>
            <ac:spMk id="7" creationId="{21C5C90B-BDB4-28BD-B2EF-AD64C0DF96FF}"/>
          </ac:spMkLst>
        </pc:spChg>
        <pc:graphicFrameChg chg="mod">
          <ac:chgData name="Lilja Satu" userId="a56f44b6-f2cb-41bd-9297-cb3b332623f2" providerId="ADAL" clId="{AE4A6238-DEAE-4616-8B42-DA54351ACA7E}" dt="2023-01-27T09:47:53.388" v="3134" actId="962"/>
          <ac:graphicFrameMkLst>
            <pc:docMk/>
            <pc:sldMk cId="4050979779" sldId="268"/>
            <ac:graphicFrameMk id="6" creationId="{8C24B131-D85C-38FC-6952-5248D0B5D1CD}"/>
          </ac:graphicFrameMkLst>
        </pc:graphicFrameChg>
      </pc:sldChg>
      <pc:sldChg chg="modSp">
        <pc:chgData name="Lilja Satu" userId="a56f44b6-f2cb-41bd-9297-cb3b332623f2" providerId="ADAL" clId="{AE4A6238-DEAE-4616-8B42-DA54351ACA7E}" dt="2023-01-27T09:42:11.731" v="2274" actId="962"/>
        <pc:sldMkLst>
          <pc:docMk/>
          <pc:sldMk cId="3038665745" sldId="269"/>
        </pc:sldMkLst>
        <pc:graphicFrameChg chg="mod">
          <ac:chgData name="Lilja Satu" userId="a56f44b6-f2cb-41bd-9297-cb3b332623f2" providerId="ADAL" clId="{AE4A6238-DEAE-4616-8B42-DA54351ACA7E}" dt="2023-01-27T09:42:11.731" v="2274" actId="962"/>
          <ac:graphicFrameMkLst>
            <pc:docMk/>
            <pc:sldMk cId="3038665745" sldId="269"/>
            <ac:graphicFrameMk id="6" creationId="{09C4B024-C31D-D54C-B342-58B939D26AF5}"/>
          </ac:graphicFrameMkLst>
        </pc:graphicFrameChg>
      </pc:sldChg>
      <pc:sldChg chg="modSp mod">
        <pc:chgData name="Lilja Satu" userId="a56f44b6-f2cb-41bd-9297-cb3b332623f2" providerId="ADAL" clId="{AE4A6238-DEAE-4616-8B42-DA54351ACA7E}" dt="2023-01-27T09:33:50.264" v="1754" actId="962"/>
        <pc:sldMkLst>
          <pc:docMk/>
          <pc:sldMk cId="3367230362" sldId="270"/>
        </pc:sldMkLst>
        <pc:spChg chg="mod">
          <ac:chgData name="Lilja Satu" userId="a56f44b6-f2cb-41bd-9297-cb3b332623f2" providerId="ADAL" clId="{AE4A6238-DEAE-4616-8B42-DA54351ACA7E}" dt="2023-01-27T09:31:58.477" v="1753" actId="962"/>
          <ac:spMkLst>
            <pc:docMk/>
            <pc:sldMk cId="3367230362" sldId="270"/>
            <ac:spMk id="2" creationId="{AB09679B-904D-C71F-13ED-78B4A3D11E2C}"/>
          </ac:spMkLst>
        </pc:spChg>
        <pc:graphicFrameChg chg="mod">
          <ac:chgData name="Lilja Satu" userId="a56f44b6-f2cb-41bd-9297-cb3b332623f2" providerId="ADAL" clId="{AE4A6238-DEAE-4616-8B42-DA54351ACA7E}" dt="2023-01-27T08:58:04.423" v="821" actId="962"/>
          <ac:graphicFrameMkLst>
            <pc:docMk/>
            <pc:sldMk cId="3367230362" sldId="270"/>
            <ac:graphicFrameMk id="7" creationId="{FCFFD6A2-38BF-4139-3525-9860243B6C01}"/>
          </ac:graphicFrameMkLst>
        </pc:graphicFrameChg>
        <pc:graphicFrameChg chg="mod">
          <ac:chgData name="Lilja Satu" userId="a56f44b6-f2cb-41bd-9297-cb3b332623f2" providerId="ADAL" clId="{AE4A6238-DEAE-4616-8B42-DA54351ACA7E}" dt="2023-01-27T09:33:50.264" v="1754" actId="962"/>
          <ac:graphicFrameMkLst>
            <pc:docMk/>
            <pc:sldMk cId="3367230362" sldId="270"/>
            <ac:graphicFrameMk id="10" creationId="{35B23B23-29C7-DC4E-162E-917C157548A0}"/>
          </ac:graphicFrameMkLst>
        </pc:graphicFrameChg>
      </pc:sldChg>
      <pc:sldChg chg="modSp">
        <pc:chgData name="Lilja Satu" userId="a56f44b6-f2cb-41bd-9297-cb3b332623f2" providerId="ADAL" clId="{AE4A6238-DEAE-4616-8B42-DA54351ACA7E}" dt="2023-01-27T08:55:15.710" v="561" actId="962"/>
        <pc:sldMkLst>
          <pc:docMk/>
          <pc:sldMk cId="3598889418" sldId="271"/>
        </pc:sldMkLst>
        <pc:graphicFrameChg chg="mod">
          <ac:chgData name="Lilja Satu" userId="a56f44b6-f2cb-41bd-9297-cb3b332623f2" providerId="ADAL" clId="{AE4A6238-DEAE-4616-8B42-DA54351ACA7E}" dt="2023-01-27T08:53:18.453" v="305" actId="962"/>
          <ac:graphicFrameMkLst>
            <pc:docMk/>
            <pc:sldMk cId="3598889418" sldId="271"/>
            <ac:graphicFrameMk id="7" creationId="{68C926B1-D879-719A-2317-8CEECECF1B16}"/>
          </ac:graphicFrameMkLst>
        </pc:graphicFrameChg>
        <pc:graphicFrameChg chg="mod">
          <ac:chgData name="Lilja Satu" userId="a56f44b6-f2cb-41bd-9297-cb3b332623f2" providerId="ADAL" clId="{AE4A6238-DEAE-4616-8B42-DA54351ACA7E}" dt="2023-01-27T08:55:15.710" v="561" actId="962"/>
          <ac:graphicFrameMkLst>
            <pc:docMk/>
            <pc:sldMk cId="3598889418" sldId="271"/>
            <ac:graphicFrameMk id="10" creationId="{0B9FC165-8716-949A-27D9-497C21F82BAE}"/>
          </ac:graphicFrameMkLst>
        </pc:graphicFrameChg>
      </pc:sldChg>
      <pc:sldChg chg="modSp">
        <pc:chgData name="Lilja Satu" userId="a56f44b6-f2cb-41bd-9297-cb3b332623f2" providerId="ADAL" clId="{AE4A6238-DEAE-4616-8B42-DA54351ACA7E}" dt="2023-01-27T10:18:48.423" v="6138" actId="962"/>
        <pc:sldMkLst>
          <pc:docMk/>
          <pc:sldMk cId="3734866271" sldId="272"/>
        </pc:sldMkLst>
        <pc:graphicFrameChg chg="mod">
          <ac:chgData name="Lilja Satu" userId="a56f44b6-f2cb-41bd-9297-cb3b332623f2" providerId="ADAL" clId="{AE4A6238-DEAE-4616-8B42-DA54351ACA7E}" dt="2023-01-27T10:18:48.423" v="6138" actId="962"/>
          <ac:graphicFrameMkLst>
            <pc:docMk/>
            <pc:sldMk cId="3734866271" sldId="272"/>
            <ac:graphicFrameMk id="6" creationId="{7C1F22D4-3843-48EC-2B11-40D1F9A607C5}"/>
          </ac:graphicFrameMkLst>
        </pc:graphicFrameChg>
      </pc:sldChg>
      <pc:sldChg chg="modSp mod">
        <pc:chgData name="Lilja Satu" userId="a56f44b6-f2cb-41bd-9297-cb3b332623f2" providerId="ADAL" clId="{AE4A6238-DEAE-4616-8B42-DA54351ACA7E}" dt="2023-01-27T10:36:27.837" v="6709" actId="20577"/>
        <pc:sldMkLst>
          <pc:docMk/>
          <pc:sldMk cId="3845345727" sldId="274"/>
        </pc:sldMkLst>
        <pc:spChg chg="mod">
          <ac:chgData name="Lilja Satu" userId="a56f44b6-f2cb-41bd-9297-cb3b332623f2" providerId="ADAL" clId="{AE4A6238-DEAE-4616-8B42-DA54351ACA7E}" dt="2023-01-27T10:36:27.837" v="6709" actId="20577"/>
          <ac:spMkLst>
            <pc:docMk/>
            <pc:sldMk cId="3845345727" sldId="274"/>
            <ac:spMk id="4" creationId="{B57E4C8E-76B5-0EAA-DCE1-75261F059195}"/>
          </ac:spMkLst>
        </pc:spChg>
      </pc:sldChg>
      <pc:sldChg chg="modSp mod">
        <pc:chgData name="Lilja Satu" userId="a56f44b6-f2cb-41bd-9297-cb3b332623f2" providerId="ADAL" clId="{AE4A6238-DEAE-4616-8B42-DA54351ACA7E}" dt="2023-01-27T10:36:59.701" v="6717" actId="20577"/>
        <pc:sldMkLst>
          <pc:docMk/>
          <pc:sldMk cId="3773862355" sldId="275"/>
        </pc:sldMkLst>
        <pc:spChg chg="mod">
          <ac:chgData name="Lilja Satu" userId="a56f44b6-f2cb-41bd-9297-cb3b332623f2" providerId="ADAL" clId="{AE4A6238-DEAE-4616-8B42-DA54351ACA7E}" dt="2023-01-27T10:36:59.701" v="6717" actId="20577"/>
          <ac:spMkLst>
            <pc:docMk/>
            <pc:sldMk cId="3773862355" sldId="275"/>
            <ac:spMk id="2" creationId="{166ED1F4-4361-6776-36D2-9445F52C5CA5}"/>
          </ac:spMkLst>
        </pc:spChg>
      </pc:sldChg>
      <pc:sldChg chg="modSp mod">
        <pc:chgData name="Lilja Satu" userId="a56f44b6-f2cb-41bd-9297-cb3b332623f2" providerId="ADAL" clId="{AE4A6238-DEAE-4616-8B42-DA54351ACA7E}" dt="2023-01-27T10:37:54.137" v="6731" actId="6549"/>
        <pc:sldMkLst>
          <pc:docMk/>
          <pc:sldMk cId="1977247717" sldId="276"/>
        </pc:sldMkLst>
        <pc:spChg chg="mod">
          <ac:chgData name="Lilja Satu" userId="a56f44b6-f2cb-41bd-9297-cb3b332623f2" providerId="ADAL" clId="{AE4A6238-DEAE-4616-8B42-DA54351ACA7E}" dt="2023-01-27T10:37:54.137" v="6731" actId="6549"/>
          <ac:spMkLst>
            <pc:docMk/>
            <pc:sldMk cId="1977247717" sldId="276"/>
            <ac:spMk id="2" creationId="{BA40DAB0-03DF-EB12-A41F-7F6A87F79650}"/>
          </ac:spMkLst>
        </pc:spChg>
      </pc:sldChg>
      <pc:sldChg chg="modSp mod">
        <pc:chgData name="Lilja Satu" userId="a56f44b6-f2cb-41bd-9297-cb3b332623f2" providerId="ADAL" clId="{AE4A6238-DEAE-4616-8B42-DA54351ACA7E}" dt="2023-01-27T10:36:35.190" v="6713" actId="20577"/>
        <pc:sldMkLst>
          <pc:docMk/>
          <pc:sldMk cId="3247401376" sldId="277"/>
        </pc:sldMkLst>
        <pc:spChg chg="mod">
          <ac:chgData name="Lilja Satu" userId="a56f44b6-f2cb-41bd-9297-cb3b332623f2" providerId="ADAL" clId="{AE4A6238-DEAE-4616-8B42-DA54351ACA7E}" dt="2023-01-27T10:36:35.190" v="6713" actId="20577"/>
          <ac:spMkLst>
            <pc:docMk/>
            <pc:sldMk cId="3247401376" sldId="277"/>
            <ac:spMk id="4" creationId="{B57E4C8E-76B5-0EAA-DCE1-75261F059195}"/>
          </ac:spMkLst>
        </pc:spChg>
      </pc:sldChg>
      <pc:sldChg chg="modSp mod">
        <pc:chgData name="Lilja Satu" userId="a56f44b6-f2cb-41bd-9297-cb3b332623f2" providerId="ADAL" clId="{AE4A6238-DEAE-4616-8B42-DA54351ACA7E}" dt="2023-01-27T10:37:11.521" v="6721" actId="20577"/>
        <pc:sldMkLst>
          <pc:docMk/>
          <pc:sldMk cId="2037445980" sldId="278"/>
        </pc:sldMkLst>
        <pc:spChg chg="mod">
          <ac:chgData name="Lilja Satu" userId="a56f44b6-f2cb-41bd-9297-cb3b332623f2" providerId="ADAL" clId="{AE4A6238-DEAE-4616-8B42-DA54351ACA7E}" dt="2023-01-27T10:37:11.521" v="6721" actId="20577"/>
          <ac:spMkLst>
            <pc:docMk/>
            <pc:sldMk cId="2037445980" sldId="278"/>
            <ac:spMk id="2" creationId="{166ED1F4-4361-6776-36D2-9445F52C5CA5}"/>
          </ac:spMkLst>
        </pc:spChg>
      </pc:sldChg>
      <pc:sldChg chg="modSp mod">
        <pc:chgData name="Lilja Satu" userId="a56f44b6-f2cb-41bd-9297-cb3b332623f2" providerId="ADAL" clId="{AE4A6238-DEAE-4616-8B42-DA54351ACA7E}" dt="2023-01-27T10:37:59.431" v="6733" actId="6549"/>
        <pc:sldMkLst>
          <pc:docMk/>
          <pc:sldMk cId="1061194171" sldId="279"/>
        </pc:sldMkLst>
        <pc:spChg chg="mod ord">
          <ac:chgData name="Lilja Satu" userId="a56f44b6-f2cb-41bd-9297-cb3b332623f2" providerId="ADAL" clId="{AE4A6238-DEAE-4616-8B42-DA54351ACA7E}" dt="2023-01-27T10:33:38.802" v="6703" actId="6549"/>
          <ac:spMkLst>
            <pc:docMk/>
            <pc:sldMk cId="1061194171" sldId="279"/>
            <ac:spMk id="3" creationId="{0EA56478-9E53-8047-D2DD-04CB7A7FCDB2}"/>
          </ac:spMkLst>
        </pc:spChg>
        <pc:spChg chg="mod">
          <ac:chgData name="Lilja Satu" userId="a56f44b6-f2cb-41bd-9297-cb3b332623f2" providerId="ADAL" clId="{AE4A6238-DEAE-4616-8B42-DA54351ACA7E}" dt="2023-01-27T10:37:59.431" v="6733" actId="6549"/>
          <ac:spMkLst>
            <pc:docMk/>
            <pc:sldMk cId="1061194171" sldId="279"/>
            <ac:spMk id="6" creationId="{FED3B186-327A-7F35-3094-97A2090304E0}"/>
          </ac:spMkLst>
        </pc:spChg>
      </pc:sldChg>
      <pc:sldChg chg="modSp mod">
        <pc:chgData name="Lilja Satu" userId="a56f44b6-f2cb-41bd-9297-cb3b332623f2" providerId="ADAL" clId="{AE4A6238-DEAE-4616-8B42-DA54351ACA7E}" dt="2023-01-27T10:38:07.526" v="6737" actId="20577"/>
        <pc:sldMkLst>
          <pc:docMk/>
          <pc:sldMk cId="2922279482" sldId="280"/>
        </pc:sldMkLst>
        <pc:spChg chg="mod">
          <ac:chgData name="Lilja Satu" userId="a56f44b6-f2cb-41bd-9297-cb3b332623f2" providerId="ADAL" clId="{AE4A6238-DEAE-4616-8B42-DA54351ACA7E}" dt="2023-01-27T10:35:39.185" v="6705" actId="20577"/>
          <ac:spMkLst>
            <pc:docMk/>
            <pc:sldMk cId="2922279482" sldId="280"/>
            <ac:spMk id="3" creationId="{0EA56478-9E53-8047-D2DD-04CB7A7FCDB2}"/>
          </ac:spMkLst>
        </pc:spChg>
        <pc:spChg chg="mod ord">
          <ac:chgData name="Lilja Satu" userId="a56f44b6-f2cb-41bd-9297-cb3b332623f2" providerId="ADAL" clId="{AE4A6238-DEAE-4616-8B42-DA54351ACA7E}" dt="2023-01-27T10:38:07.526" v="6737" actId="20577"/>
          <ac:spMkLst>
            <pc:docMk/>
            <pc:sldMk cId="2922279482" sldId="280"/>
            <ac:spMk id="6" creationId="{1DA98117-AE8F-5DC7-8D38-826DD3C0FA88}"/>
          </ac:spMkLst>
        </pc:spChg>
      </pc:sldChg>
      <pc:sldChg chg="modSp">
        <pc:chgData name="Lilja Satu" userId="a56f44b6-f2cb-41bd-9297-cb3b332623f2" providerId="ADAL" clId="{AE4A6238-DEAE-4616-8B42-DA54351ACA7E}" dt="2023-01-27T10:16:46.561" v="5820" actId="962"/>
        <pc:sldMkLst>
          <pc:docMk/>
          <pc:sldMk cId="3020433182" sldId="283"/>
        </pc:sldMkLst>
        <pc:graphicFrameChg chg="mod">
          <ac:chgData name="Lilja Satu" userId="a56f44b6-f2cb-41bd-9297-cb3b332623f2" providerId="ADAL" clId="{AE4A6238-DEAE-4616-8B42-DA54351ACA7E}" dt="2023-01-27T10:16:46.561" v="5820" actId="962"/>
          <ac:graphicFrameMkLst>
            <pc:docMk/>
            <pc:sldMk cId="3020433182" sldId="283"/>
            <ac:graphicFrameMk id="5" creationId="{EED7171A-16A4-4B1D-AFC1-E999B8F0C129}"/>
          </ac:graphicFrameMkLst>
        </pc:graphicFrameChg>
      </pc:sldChg>
      <pc:sldChg chg="modSp">
        <pc:chgData name="Lilja Satu" userId="a56f44b6-f2cb-41bd-9297-cb3b332623f2" providerId="ADAL" clId="{AE4A6238-DEAE-4616-8B42-DA54351ACA7E}" dt="2023-01-27T10:15:12.730" v="5754" actId="962"/>
        <pc:sldMkLst>
          <pc:docMk/>
          <pc:sldMk cId="175516685" sldId="284"/>
        </pc:sldMkLst>
        <pc:graphicFrameChg chg="mod">
          <ac:chgData name="Lilja Satu" userId="a56f44b6-f2cb-41bd-9297-cb3b332623f2" providerId="ADAL" clId="{AE4A6238-DEAE-4616-8B42-DA54351ACA7E}" dt="2023-01-27T10:15:12.730" v="5754" actId="962"/>
          <ac:graphicFrameMkLst>
            <pc:docMk/>
            <pc:sldMk cId="175516685" sldId="284"/>
            <ac:graphicFrameMk id="4" creationId="{534486FE-D5BC-7CAB-C069-50D58F2D2998}"/>
          </ac:graphicFrameMkLst>
        </pc:graphicFrameChg>
      </pc:sldChg>
      <pc:sldChg chg="modSp mod">
        <pc:chgData name="Lilja Satu" userId="a56f44b6-f2cb-41bd-9297-cb3b332623f2" providerId="ADAL" clId="{AE4A6238-DEAE-4616-8B42-DA54351ACA7E}" dt="2023-01-27T10:38:42.328" v="6738" actId="962"/>
        <pc:sldMkLst>
          <pc:docMk/>
          <pc:sldMk cId="4262122995" sldId="285"/>
        </pc:sldMkLst>
        <pc:picChg chg="mod">
          <ac:chgData name="Lilja Satu" userId="a56f44b6-f2cb-41bd-9297-cb3b332623f2" providerId="ADAL" clId="{AE4A6238-DEAE-4616-8B42-DA54351ACA7E}" dt="2023-01-27T10:38:42.328" v="6738" actId="962"/>
          <ac:picMkLst>
            <pc:docMk/>
            <pc:sldMk cId="4262122995" sldId="285"/>
            <ac:picMk id="5" creationId="{D61F74F4-262B-E4C3-5AA4-21EF7D7389D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Ikä</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1"/>
          <c:order val="1"/>
          <c:tx>
            <c:strRef>
              <c:f>Taul1!$C$1</c:f>
              <c:strCache>
                <c:ptCount val="1"/>
                <c:pt idx="0">
                  <c:v>%-osuus kaikki</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15-17 vuotta</c:v>
                </c:pt>
                <c:pt idx="1">
                  <c:v>18-25 vuotta</c:v>
                </c:pt>
                <c:pt idx="2">
                  <c:v>26-40 vuotta</c:v>
                </c:pt>
                <c:pt idx="3">
                  <c:v>41-55 vuotta</c:v>
                </c:pt>
                <c:pt idx="4">
                  <c:v>56 vuotta tai yli</c:v>
                </c:pt>
              </c:strCache>
            </c:strRef>
          </c:cat>
          <c:val>
            <c:numRef>
              <c:f>Taul1!$C$2:$C$6</c:f>
              <c:numCache>
                <c:formatCode>0%</c:formatCode>
                <c:ptCount val="5"/>
                <c:pt idx="0">
                  <c:v>0.44845099035043168</c:v>
                </c:pt>
                <c:pt idx="1">
                  <c:v>0.37887252412392075</c:v>
                </c:pt>
                <c:pt idx="2">
                  <c:v>0.13306246825799897</c:v>
                </c:pt>
                <c:pt idx="3">
                  <c:v>3.3519553072625698E-2</c:v>
                </c:pt>
                <c:pt idx="4">
                  <c:v>6.0944641950228546E-3</c:v>
                </c:pt>
              </c:numCache>
            </c:numRef>
          </c:val>
          <c:extLst>
            <c:ext xmlns:c16="http://schemas.microsoft.com/office/drawing/2014/chart" uri="{C3380CC4-5D6E-409C-BE32-E72D297353CC}">
              <c16:uniqueId val="{00000001-2651-461E-9FA0-746618F78974}"/>
            </c:ext>
          </c:extLst>
        </c:ser>
        <c:dLbls>
          <c:showLegendKey val="0"/>
          <c:showVal val="0"/>
          <c:showCatName val="0"/>
          <c:showSerName val="0"/>
          <c:showPercent val="0"/>
          <c:showBubbleSize val="0"/>
        </c:dLbls>
        <c:gapWidth val="182"/>
        <c:axId val="2039295663"/>
        <c:axId val="2039297743"/>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Lkm kaikki</c:v>
                      </c:pt>
                    </c:strCache>
                  </c:strRef>
                </c:tx>
                <c:spPr>
                  <a:solidFill>
                    <a:schemeClr val="accent1"/>
                  </a:solidFill>
                  <a:ln>
                    <a:noFill/>
                  </a:ln>
                  <a:effectLst/>
                </c:spPr>
                <c:invertIfNegative val="0"/>
                <c:cat>
                  <c:strRef>
                    <c:extLst>
                      <c:ext uri="{02D57815-91ED-43cb-92C2-25804820EDAC}">
                        <c15:formulaRef>
                          <c15:sqref>Taul1!$A$2:$A$6</c15:sqref>
                        </c15:formulaRef>
                      </c:ext>
                    </c:extLst>
                    <c:strCache>
                      <c:ptCount val="5"/>
                      <c:pt idx="0">
                        <c:v>15-17 vuotta</c:v>
                      </c:pt>
                      <c:pt idx="1">
                        <c:v>18-25 vuotta</c:v>
                      </c:pt>
                      <c:pt idx="2">
                        <c:v>26-40 vuotta</c:v>
                      </c:pt>
                      <c:pt idx="3">
                        <c:v>41-55 vuotta</c:v>
                      </c:pt>
                      <c:pt idx="4">
                        <c:v>56 vuotta tai yli</c:v>
                      </c:pt>
                    </c:strCache>
                  </c:strRef>
                </c:cat>
                <c:val>
                  <c:numRef>
                    <c:extLst>
                      <c:ext uri="{02D57815-91ED-43cb-92C2-25804820EDAC}">
                        <c15:formulaRef>
                          <c15:sqref>Taul1!$B$2:$B$6</c15:sqref>
                        </c15:formulaRef>
                      </c:ext>
                    </c:extLst>
                    <c:numCache>
                      <c:formatCode>General</c:formatCode>
                      <c:ptCount val="5"/>
                      <c:pt idx="0">
                        <c:v>883</c:v>
                      </c:pt>
                      <c:pt idx="1">
                        <c:v>746</c:v>
                      </c:pt>
                      <c:pt idx="2">
                        <c:v>262</c:v>
                      </c:pt>
                      <c:pt idx="3">
                        <c:v>66</c:v>
                      </c:pt>
                      <c:pt idx="4">
                        <c:v>12</c:v>
                      </c:pt>
                    </c:numCache>
                  </c:numRef>
                </c:val>
                <c:extLst>
                  <c:ext xmlns:c16="http://schemas.microsoft.com/office/drawing/2014/chart" uri="{C3380CC4-5D6E-409C-BE32-E72D297353CC}">
                    <c16:uniqueId val="{00000000-2651-461E-9FA0-746618F78974}"/>
                  </c:ext>
                </c:extLst>
              </c15:ser>
            </c15:filteredBarSeries>
          </c:ext>
        </c:extLst>
      </c:barChart>
      <c:catAx>
        <c:axId val="20392956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2039297743"/>
        <c:crosses val="autoZero"/>
        <c:auto val="1"/>
        <c:lblAlgn val="ctr"/>
        <c:lblOffset val="100"/>
        <c:noMultiLvlLbl val="0"/>
      </c:catAx>
      <c:valAx>
        <c:axId val="203929774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2039295663"/>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Asema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1"/>
          <c:order val="1"/>
          <c:tx>
            <c:strRef>
              <c:f>Taul1!$C$1</c:f>
              <c:strCache>
                <c:ptCount val="1"/>
                <c:pt idx="0">
                  <c:v>%-osuus kaikki</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Peruskoululainen</c:v>
                </c:pt>
                <c:pt idx="1">
                  <c:v>Lukiolainen</c:v>
                </c:pt>
                <c:pt idx="2">
                  <c:v>Ammattiin opiskeleva </c:v>
                </c:pt>
                <c:pt idx="3">
                  <c:v>Eläkeläinen</c:v>
                </c:pt>
                <c:pt idx="4">
                  <c:v>Muu, mikä?</c:v>
                </c:pt>
              </c:strCache>
            </c:strRef>
          </c:cat>
          <c:val>
            <c:numRef>
              <c:f>Taul1!$C$2:$C$6</c:f>
              <c:numCache>
                <c:formatCode>0%</c:formatCode>
                <c:ptCount val="5"/>
                <c:pt idx="0">
                  <c:v>0.2440264361972547</c:v>
                </c:pt>
                <c:pt idx="1">
                  <c:v>0.22470767666497204</c:v>
                </c:pt>
                <c:pt idx="2">
                  <c:v>0.45348246059989833</c:v>
                </c:pt>
                <c:pt idx="3">
                  <c:v>2.0335536349771225E-3</c:v>
                </c:pt>
                <c:pt idx="4">
                  <c:v>7.5749872902897808E-2</c:v>
                </c:pt>
              </c:numCache>
            </c:numRef>
          </c:val>
          <c:extLst>
            <c:ext xmlns:c16="http://schemas.microsoft.com/office/drawing/2014/chart" uri="{C3380CC4-5D6E-409C-BE32-E72D297353CC}">
              <c16:uniqueId val="{00000001-B6ED-435B-B310-29163820B20D}"/>
            </c:ext>
          </c:extLst>
        </c:ser>
        <c:dLbls>
          <c:showLegendKey val="0"/>
          <c:showVal val="0"/>
          <c:showCatName val="0"/>
          <c:showSerName val="0"/>
          <c:showPercent val="0"/>
          <c:showBubbleSize val="0"/>
        </c:dLbls>
        <c:gapWidth val="182"/>
        <c:axId val="337886895"/>
        <c:axId val="337881487"/>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Lkm kaikki</c:v>
                      </c:pt>
                    </c:strCache>
                  </c:strRef>
                </c:tx>
                <c:spPr>
                  <a:solidFill>
                    <a:schemeClr val="accent1"/>
                  </a:solidFill>
                  <a:ln>
                    <a:noFill/>
                  </a:ln>
                  <a:effectLst/>
                </c:spPr>
                <c:invertIfNegative val="0"/>
                <c:cat>
                  <c:strRef>
                    <c:extLst>
                      <c:ext uri="{02D57815-91ED-43cb-92C2-25804820EDAC}">
                        <c15:formulaRef>
                          <c15:sqref>Taul1!$A$2:$A$6</c15:sqref>
                        </c15:formulaRef>
                      </c:ext>
                    </c:extLst>
                    <c:strCache>
                      <c:ptCount val="5"/>
                      <c:pt idx="0">
                        <c:v>Peruskoululainen</c:v>
                      </c:pt>
                      <c:pt idx="1">
                        <c:v>Lukiolainen</c:v>
                      </c:pt>
                      <c:pt idx="2">
                        <c:v>Ammattiin opiskeleva </c:v>
                      </c:pt>
                      <c:pt idx="3">
                        <c:v>Eläkeläinen</c:v>
                      </c:pt>
                      <c:pt idx="4">
                        <c:v>Muu, mikä?</c:v>
                      </c:pt>
                    </c:strCache>
                  </c:strRef>
                </c:cat>
                <c:val>
                  <c:numRef>
                    <c:extLst>
                      <c:ext uri="{02D57815-91ED-43cb-92C2-25804820EDAC}">
                        <c15:formulaRef>
                          <c15:sqref>Taul1!$B$2:$B$6</c15:sqref>
                        </c15:formulaRef>
                      </c:ext>
                    </c:extLst>
                    <c:numCache>
                      <c:formatCode>General</c:formatCode>
                      <c:ptCount val="5"/>
                      <c:pt idx="0">
                        <c:v>480</c:v>
                      </c:pt>
                      <c:pt idx="1">
                        <c:v>442</c:v>
                      </c:pt>
                      <c:pt idx="2">
                        <c:v>892</c:v>
                      </c:pt>
                      <c:pt idx="3">
                        <c:v>4</c:v>
                      </c:pt>
                      <c:pt idx="4">
                        <c:v>149</c:v>
                      </c:pt>
                    </c:numCache>
                  </c:numRef>
                </c:val>
                <c:extLst>
                  <c:ext xmlns:c16="http://schemas.microsoft.com/office/drawing/2014/chart" uri="{C3380CC4-5D6E-409C-BE32-E72D297353CC}">
                    <c16:uniqueId val="{00000000-B6ED-435B-B310-29163820B20D}"/>
                  </c:ext>
                </c:extLst>
              </c15:ser>
            </c15:filteredBarSeries>
          </c:ext>
        </c:extLst>
      </c:barChart>
      <c:catAx>
        <c:axId val="33788689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337881487"/>
        <c:crosses val="autoZero"/>
        <c:auto val="1"/>
        <c:lblAlgn val="ctr"/>
        <c:lblOffset val="100"/>
        <c:noMultiLvlLbl val="0"/>
      </c:catAx>
      <c:valAx>
        <c:axId val="33788148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337886895"/>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dirty="0"/>
              <a:t>Kesätyön</a:t>
            </a:r>
            <a:r>
              <a:rPr lang="fi-FI" baseline="0" dirty="0"/>
              <a:t> kesto</a:t>
            </a:r>
            <a:endParaRPr lang="fi-FI"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1"/>
          <c:order val="1"/>
          <c:tx>
            <c:strRef>
              <c:f>Taul1!$C$1</c:f>
              <c:strCache>
                <c:ptCount val="1"/>
                <c:pt idx="0">
                  <c:v>%-osuus kaikki</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Taul1!$A$2:$A$6</c:f>
              <c:strCache>
                <c:ptCount val="5"/>
                <c:pt idx="0">
                  <c:v>Yli 8 viikkoa</c:v>
                </c:pt>
                <c:pt idx="1">
                  <c:v>7-8 viikkoa</c:v>
                </c:pt>
                <c:pt idx="2">
                  <c:v>5-6 viikkoa</c:v>
                </c:pt>
                <c:pt idx="3">
                  <c:v>3-4 viikkoa</c:v>
                </c:pt>
                <c:pt idx="4">
                  <c:v>1-2 viikkoa </c:v>
                </c:pt>
              </c:strCache>
            </c:strRef>
          </c:cat>
          <c:val>
            <c:numRef>
              <c:f>Taul1!$C$2:$C$6</c:f>
              <c:numCache>
                <c:formatCode>0%</c:formatCode>
                <c:ptCount val="5"/>
                <c:pt idx="0">
                  <c:v>0.32740213523131673</c:v>
                </c:pt>
                <c:pt idx="1">
                  <c:v>9.7610574478901882E-2</c:v>
                </c:pt>
                <c:pt idx="2">
                  <c:v>5.1855617691916621E-2</c:v>
                </c:pt>
                <c:pt idx="3">
                  <c:v>0.34265378749364517</c:v>
                </c:pt>
                <c:pt idx="4">
                  <c:v>0.18047788510421964</c:v>
                </c:pt>
              </c:numCache>
            </c:numRef>
          </c:val>
          <c:extLst>
            <c:ext xmlns:c16="http://schemas.microsoft.com/office/drawing/2014/chart" uri="{C3380CC4-5D6E-409C-BE32-E72D297353CC}">
              <c16:uniqueId val="{00000001-1968-4CB1-B57A-0DF42C15AEFC}"/>
            </c:ext>
          </c:extLst>
        </c:ser>
        <c:dLbls>
          <c:showLegendKey val="0"/>
          <c:showVal val="0"/>
          <c:showCatName val="0"/>
          <c:showSerName val="0"/>
          <c:showPercent val="0"/>
          <c:showBubbleSize val="0"/>
        </c:dLbls>
        <c:gapWidth val="182"/>
        <c:axId val="1389220479"/>
        <c:axId val="1235722447"/>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Lkm kaikki</c:v>
                      </c:pt>
                    </c:strCache>
                  </c:strRef>
                </c:tx>
                <c:spPr>
                  <a:solidFill>
                    <a:schemeClr val="accent1"/>
                  </a:solidFill>
                  <a:ln>
                    <a:noFill/>
                  </a:ln>
                  <a:effectLst/>
                </c:spPr>
                <c:invertIfNegative val="0"/>
                <c:cat>
                  <c:strRef>
                    <c:extLst>
                      <c:ext uri="{02D57815-91ED-43cb-92C2-25804820EDAC}">
                        <c15:formulaRef>
                          <c15:sqref>Taul1!$A$2:$A$6</c15:sqref>
                        </c15:formulaRef>
                      </c:ext>
                    </c:extLst>
                    <c:strCache>
                      <c:ptCount val="5"/>
                      <c:pt idx="0">
                        <c:v>Yli 8 viikkoa</c:v>
                      </c:pt>
                      <c:pt idx="1">
                        <c:v>7-8 viikkoa</c:v>
                      </c:pt>
                      <c:pt idx="2">
                        <c:v>5-6 viikkoa</c:v>
                      </c:pt>
                      <c:pt idx="3">
                        <c:v>3-4 viikkoa</c:v>
                      </c:pt>
                      <c:pt idx="4">
                        <c:v>1-2 viikkoa </c:v>
                      </c:pt>
                    </c:strCache>
                  </c:strRef>
                </c:cat>
                <c:val>
                  <c:numRef>
                    <c:extLst>
                      <c:ext uri="{02D57815-91ED-43cb-92C2-25804820EDAC}">
                        <c15:formulaRef>
                          <c15:sqref>Taul1!$B$2:$B$6</c15:sqref>
                        </c15:formulaRef>
                      </c:ext>
                    </c:extLst>
                    <c:numCache>
                      <c:formatCode>General</c:formatCode>
                      <c:ptCount val="5"/>
                      <c:pt idx="0">
                        <c:v>644</c:v>
                      </c:pt>
                      <c:pt idx="1">
                        <c:v>192</c:v>
                      </c:pt>
                      <c:pt idx="2">
                        <c:v>102</c:v>
                      </c:pt>
                      <c:pt idx="3">
                        <c:v>674</c:v>
                      </c:pt>
                      <c:pt idx="4">
                        <c:v>355</c:v>
                      </c:pt>
                    </c:numCache>
                  </c:numRef>
                </c:val>
                <c:extLst>
                  <c:ext xmlns:c16="http://schemas.microsoft.com/office/drawing/2014/chart" uri="{C3380CC4-5D6E-409C-BE32-E72D297353CC}">
                    <c16:uniqueId val="{00000000-1968-4CB1-B57A-0DF42C15AEFC}"/>
                  </c:ext>
                </c:extLst>
              </c15:ser>
            </c15:filteredBarSeries>
          </c:ext>
        </c:extLst>
      </c:barChart>
      <c:catAx>
        <c:axId val="13892204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1235722447"/>
        <c:crosses val="autoZero"/>
        <c:auto val="1"/>
        <c:lblAlgn val="ctr"/>
        <c:lblOffset val="100"/>
        <c:noMultiLvlLbl val="0"/>
      </c:catAx>
      <c:valAx>
        <c:axId val="123572244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1389220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Työskentely</a:t>
            </a:r>
            <a:r>
              <a:rPr lang="en-US" dirty="0"/>
              <a:t> </a:t>
            </a:r>
            <a:r>
              <a:rPr lang="en-US" dirty="0" err="1"/>
              <a:t>samalla</a:t>
            </a:r>
            <a:r>
              <a:rPr lang="en-US" dirty="0"/>
              <a:t> </a:t>
            </a:r>
            <a:r>
              <a:rPr lang="en-US" dirty="0" err="1"/>
              <a:t>työnantajalla</a:t>
            </a:r>
            <a:r>
              <a:rPr lang="en-US" baseline="0" dirty="0"/>
              <a:t> </a:t>
            </a:r>
            <a:r>
              <a:rPr lang="en-US" baseline="0" dirty="0" err="1"/>
              <a:t>aiemmin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1"/>
          <c:order val="1"/>
          <c:tx>
            <c:strRef>
              <c:f>Taul1!$C$1</c:f>
              <c:strCache>
                <c:ptCount val="1"/>
                <c:pt idx="0">
                  <c:v>%-osuus kaikki</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Taul1!$A$2:$A$5</c:f>
              <c:strCache>
                <c:ptCount val="2"/>
                <c:pt idx="0">
                  <c:v>En</c:v>
                </c:pt>
                <c:pt idx="1">
                  <c:v>Kyllä</c:v>
                </c:pt>
              </c:strCache>
            </c:strRef>
          </c:cat>
          <c:val>
            <c:numRef>
              <c:f>Taul1!$C$2:$C$5</c:f>
              <c:numCache>
                <c:formatCode>0%</c:formatCode>
                <c:ptCount val="2"/>
                <c:pt idx="0">
                  <c:v>0.6985743380855397</c:v>
                </c:pt>
                <c:pt idx="1">
                  <c:v>0.3014256619144603</c:v>
                </c:pt>
              </c:numCache>
            </c:numRef>
          </c:val>
          <c:extLst>
            <c:ext xmlns:c16="http://schemas.microsoft.com/office/drawing/2014/chart" uri="{C3380CC4-5D6E-409C-BE32-E72D297353CC}">
              <c16:uniqueId val="{00000001-83E3-44AD-9D7E-C00FCABDC217}"/>
            </c:ext>
          </c:extLst>
        </c:ser>
        <c:dLbls>
          <c:showLegendKey val="0"/>
          <c:showVal val="0"/>
          <c:showCatName val="0"/>
          <c:showSerName val="0"/>
          <c:showPercent val="0"/>
          <c:showBubbleSize val="0"/>
        </c:dLbls>
        <c:gapWidth val="182"/>
        <c:axId val="527416927"/>
        <c:axId val="527412351"/>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Lkm kaikki</c:v>
                      </c:pt>
                    </c:strCache>
                  </c:strRef>
                </c:tx>
                <c:spPr>
                  <a:solidFill>
                    <a:schemeClr val="accent1"/>
                  </a:solidFill>
                  <a:ln>
                    <a:noFill/>
                  </a:ln>
                  <a:effectLst/>
                </c:spPr>
                <c:invertIfNegative val="0"/>
                <c:cat>
                  <c:strRef>
                    <c:extLst>
                      <c:ext uri="{02D57815-91ED-43cb-92C2-25804820EDAC}">
                        <c15:formulaRef>
                          <c15:sqref>Taul1!$A$2:$A$5</c15:sqref>
                        </c15:formulaRef>
                      </c:ext>
                    </c:extLst>
                    <c:strCache>
                      <c:ptCount val="2"/>
                      <c:pt idx="0">
                        <c:v>En</c:v>
                      </c:pt>
                      <c:pt idx="1">
                        <c:v>Kyllä</c:v>
                      </c:pt>
                    </c:strCache>
                  </c:strRef>
                </c:cat>
                <c:val>
                  <c:numRef>
                    <c:extLst>
                      <c:ext uri="{02D57815-91ED-43cb-92C2-25804820EDAC}">
                        <c15:formulaRef>
                          <c15:sqref>Taul1!$B$2:$B$5</c15:sqref>
                        </c15:formulaRef>
                      </c:ext>
                    </c:extLst>
                    <c:numCache>
                      <c:formatCode>General</c:formatCode>
                      <c:ptCount val="2"/>
                      <c:pt idx="0">
                        <c:v>1372</c:v>
                      </c:pt>
                      <c:pt idx="1">
                        <c:v>592</c:v>
                      </c:pt>
                    </c:numCache>
                  </c:numRef>
                </c:val>
                <c:extLst>
                  <c:ext xmlns:c16="http://schemas.microsoft.com/office/drawing/2014/chart" uri="{C3380CC4-5D6E-409C-BE32-E72D297353CC}">
                    <c16:uniqueId val="{00000000-83E3-44AD-9D7E-C00FCABDC217}"/>
                  </c:ext>
                </c:extLst>
              </c15:ser>
            </c15:filteredBarSeries>
          </c:ext>
        </c:extLst>
      </c:barChart>
      <c:catAx>
        <c:axId val="5274169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527412351"/>
        <c:crosses val="autoZero"/>
        <c:auto val="1"/>
        <c:lblAlgn val="ctr"/>
        <c:lblOffset val="100"/>
        <c:noMultiLvlLbl val="0"/>
      </c:catAx>
      <c:valAx>
        <c:axId val="52741235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bg1">
                <a:lumMod val="95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527416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85000"/>
        </a:schemeClr>
      </a:solid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Taul1!$C$1</c:f>
              <c:strCache>
                <c:ptCount val="1"/>
                <c:pt idx="0">
                  <c:v>%-osuus kaikki</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Taul1!$A$2:$A$8</c:f>
              <c:strCache>
                <c:ptCount val="7"/>
                <c:pt idx="0">
                  <c:v>Muu, mistä?</c:v>
                </c:pt>
                <c:pt idx="1">
                  <c:v>Sanomalehti</c:v>
                </c:pt>
                <c:pt idx="2">
                  <c:v>Sosiaalinen media, mistä?</c:v>
                </c:pt>
                <c:pt idx="3">
                  <c:v>Kunnan / kuntayhtymän omat verkkosivut</c:v>
                </c:pt>
                <c:pt idx="4">
                  <c:v>Koulun / opiskelupaikan kautta</c:v>
                </c:pt>
                <c:pt idx="5">
                  <c:v>Rekrytointipalvelut (esim. Kuntarekry, Mol)</c:v>
                </c:pt>
                <c:pt idx="6">
                  <c:v>Kaverilta / tutulta</c:v>
                </c:pt>
              </c:strCache>
            </c:strRef>
          </c:cat>
          <c:val>
            <c:numRef>
              <c:f>Taul1!$C$2:$C$8</c:f>
              <c:numCache>
                <c:formatCode>0%</c:formatCode>
                <c:ptCount val="7"/>
                <c:pt idx="0">
                  <c:v>0.11450980392156863</c:v>
                </c:pt>
                <c:pt idx="1">
                  <c:v>9.0196078431372551E-3</c:v>
                </c:pt>
                <c:pt idx="2">
                  <c:v>2.7450980392156862E-2</c:v>
                </c:pt>
                <c:pt idx="3">
                  <c:v>0.15686274509803921</c:v>
                </c:pt>
                <c:pt idx="4">
                  <c:v>0.18549019607843137</c:v>
                </c:pt>
                <c:pt idx="5">
                  <c:v>0.23960784313725489</c:v>
                </c:pt>
                <c:pt idx="6">
                  <c:v>0.26705882352941174</c:v>
                </c:pt>
              </c:numCache>
            </c:numRef>
          </c:val>
          <c:extLst>
            <c:ext xmlns:c16="http://schemas.microsoft.com/office/drawing/2014/chart" uri="{C3380CC4-5D6E-409C-BE32-E72D297353CC}">
              <c16:uniqueId val="{00000001-8B9E-4CBB-8BCE-4E02BA541112}"/>
            </c:ext>
          </c:extLst>
        </c:ser>
        <c:dLbls>
          <c:showLegendKey val="0"/>
          <c:showVal val="0"/>
          <c:showCatName val="0"/>
          <c:showSerName val="0"/>
          <c:showPercent val="0"/>
          <c:showBubbleSize val="0"/>
        </c:dLbls>
        <c:gapWidth val="182"/>
        <c:axId val="1929863855"/>
        <c:axId val="1929866767"/>
      </c:barChart>
      <c:catAx>
        <c:axId val="19298638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1929866767"/>
        <c:crosses val="autoZero"/>
        <c:auto val="1"/>
        <c:lblAlgn val="ctr"/>
        <c:lblOffset val="100"/>
        <c:noMultiLvlLbl val="0"/>
      </c:catAx>
      <c:valAx>
        <c:axId val="192986676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1929863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tx>
            <c:strRef>
              <c:f>Taul1!$C$1</c:f>
              <c:strCache>
                <c:ptCount val="1"/>
                <c:pt idx="0">
                  <c:v>%-osuus kaikki</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Taul1!$A$2:$A$15</c:f>
              <c:strCache>
                <c:ptCount val="14"/>
                <c:pt idx="0">
                  <c:v>Joku muu, mikä?</c:v>
                </c:pt>
                <c:pt idx="1">
                  <c:v>Matkailualan työt</c:v>
                </c:pt>
                <c:pt idx="2">
                  <c:v>Viestintäala</c:v>
                </c:pt>
                <c:pt idx="3">
                  <c:v>Liikuntapaikkojen ylläpitoa </c:v>
                </c:pt>
                <c:pt idx="4">
                  <c:v>Liikuntapalvelut</c:v>
                </c:pt>
                <c:pt idx="5">
                  <c:v>Teknisen alan työt</c:v>
                </c:pt>
                <c:pt idx="6">
                  <c:v>Ruokahuollon tehtävät</c:v>
                </c:pt>
                <c:pt idx="7">
                  <c:v>Toimistotyöt</c:v>
                </c:pt>
                <c:pt idx="8">
                  <c:v>Puisto- ja puutarhatyöt</c:v>
                </c:pt>
                <c:pt idx="9">
                  <c:v>Siivous- ja kunnossapitotyötä</c:v>
                </c:pt>
                <c:pt idx="10">
                  <c:v>Kulttuuri- ja nuorisopalvelut</c:v>
                </c:pt>
                <c:pt idx="11">
                  <c:v>Varhaiskasvatus</c:v>
                </c:pt>
                <c:pt idx="12">
                  <c:v>Sosiaalipalvelut esim. hoivapalvelut</c:v>
                </c:pt>
                <c:pt idx="13">
                  <c:v>Terveydenhuolto</c:v>
                </c:pt>
              </c:strCache>
            </c:strRef>
          </c:cat>
          <c:val>
            <c:numRef>
              <c:f>Taul1!$C$2:$C$15</c:f>
              <c:numCache>
                <c:formatCode>0%</c:formatCode>
                <c:ptCount val="14"/>
                <c:pt idx="0">
                  <c:v>4.4229791560752414E-2</c:v>
                </c:pt>
                <c:pt idx="1">
                  <c:v>3.0503304524656838E-3</c:v>
                </c:pt>
                <c:pt idx="2">
                  <c:v>1.0676156583629894E-2</c:v>
                </c:pt>
                <c:pt idx="3">
                  <c:v>1.1692933401118455E-2</c:v>
                </c:pt>
                <c:pt idx="4">
                  <c:v>1.2709710218607015E-2</c:v>
                </c:pt>
                <c:pt idx="5">
                  <c:v>2.1860701576004067E-2</c:v>
                </c:pt>
                <c:pt idx="6">
                  <c:v>2.6436197254702594E-2</c:v>
                </c:pt>
                <c:pt idx="7">
                  <c:v>4.5754956786985254E-2</c:v>
                </c:pt>
                <c:pt idx="8">
                  <c:v>7.0665988815455008E-2</c:v>
                </c:pt>
                <c:pt idx="9">
                  <c:v>9.6593797661413322E-2</c:v>
                </c:pt>
                <c:pt idx="10">
                  <c:v>9.8627351296390442E-2</c:v>
                </c:pt>
                <c:pt idx="11">
                  <c:v>0.12201321809862735</c:v>
                </c:pt>
                <c:pt idx="12">
                  <c:v>0.16370106761565836</c:v>
                </c:pt>
                <c:pt idx="13">
                  <c:v>0.27198779867819012</c:v>
                </c:pt>
              </c:numCache>
            </c:numRef>
          </c:val>
          <c:extLst>
            <c:ext xmlns:c16="http://schemas.microsoft.com/office/drawing/2014/chart" uri="{C3380CC4-5D6E-409C-BE32-E72D297353CC}">
              <c16:uniqueId val="{00000001-EE5F-49DF-82BE-EE8DAC83925C}"/>
            </c:ext>
          </c:extLst>
        </c:ser>
        <c:dLbls>
          <c:showLegendKey val="0"/>
          <c:showVal val="0"/>
          <c:showCatName val="0"/>
          <c:showSerName val="0"/>
          <c:showPercent val="0"/>
          <c:showBubbleSize val="0"/>
        </c:dLbls>
        <c:gapWidth val="182"/>
        <c:axId val="329996463"/>
        <c:axId val="329991055"/>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Lkm kaikki</c:v>
                      </c:pt>
                    </c:strCache>
                  </c:strRef>
                </c:tx>
                <c:spPr>
                  <a:solidFill>
                    <a:schemeClr val="accent1"/>
                  </a:solidFill>
                  <a:ln>
                    <a:noFill/>
                  </a:ln>
                  <a:effectLst/>
                </c:spPr>
                <c:invertIfNegative val="0"/>
                <c:cat>
                  <c:strRef>
                    <c:extLst>
                      <c:ext uri="{02D57815-91ED-43cb-92C2-25804820EDAC}">
                        <c15:formulaRef>
                          <c15:sqref>Taul1!$A$2:$A$15</c15:sqref>
                        </c15:formulaRef>
                      </c:ext>
                    </c:extLst>
                    <c:strCache>
                      <c:ptCount val="14"/>
                      <c:pt idx="0">
                        <c:v>Joku muu, mikä?</c:v>
                      </c:pt>
                      <c:pt idx="1">
                        <c:v>Matkailualan työt</c:v>
                      </c:pt>
                      <c:pt idx="2">
                        <c:v>Viestintäala</c:v>
                      </c:pt>
                      <c:pt idx="3">
                        <c:v>Liikuntapaikkojen ylläpitoa </c:v>
                      </c:pt>
                      <c:pt idx="4">
                        <c:v>Liikuntapalvelut</c:v>
                      </c:pt>
                      <c:pt idx="5">
                        <c:v>Teknisen alan työt</c:v>
                      </c:pt>
                      <c:pt idx="6">
                        <c:v>Ruokahuollon tehtävät</c:v>
                      </c:pt>
                      <c:pt idx="7">
                        <c:v>Toimistotyöt</c:v>
                      </c:pt>
                      <c:pt idx="8">
                        <c:v>Puisto- ja puutarhatyöt</c:v>
                      </c:pt>
                      <c:pt idx="9">
                        <c:v>Siivous- ja kunnossapitotyötä</c:v>
                      </c:pt>
                      <c:pt idx="10">
                        <c:v>Kulttuuri- ja nuorisopalvelut</c:v>
                      </c:pt>
                      <c:pt idx="11">
                        <c:v>Varhaiskasvatus</c:v>
                      </c:pt>
                      <c:pt idx="12">
                        <c:v>Sosiaalipalvelut esim. hoivapalvelut</c:v>
                      </c:pt>
                      <c:pt idx="13">
                        <c:v>Terveydenhuolto</c:v>
                      </c:pt>
                    </c:strCache>
                  </c:strRef>
                </c:cat>
                <c:val>
                  <c:numRef>
                    <c:extLst>
                      <c:ext uri="{02D57815-91ED-43cb-92C2-25804820EDAC}">
                        <c15:formulaRef>
                          <c15:sqref>Taul1!$B$2:$B$15</c15:sqref>
                        </c15:formulaRef>
                      </c:ext>
                    </c:extLst>
                    <c:numCache>
                      <c:formatCode>General</c:formatCode>
                      <c:ptCount val="14"/>
                      <c:pt idx="0">
                        <c:v>87</c:v>
                      </c:pt>
                      <c:pt idx="1">
                        <c:v>6</c:v>
                      </c:pt>
                      <c:pt idx="2">
                        <c:v>21</c:v>
                      </c:pt>
                      <c:pt idx="3">
                        <c:v>23</c:v>
                      </c:pt>
                      <c:pt idx="4">
                        <c:v>25</c:v>
                      </c:pt>
                      <c:pt idx="5">
                        <c:v>43</c:v>
                      </c:pt>
                      <c:pt idx="6">
                        <c:v>52</c:v>
                      </c:pt>
                      <c:pt idx="7">
                        <c:v>90</c:v>
                      </c:pt>
                      <c:pt idx="8">
                        <c:v>139</c:v>
                      </c:pt>
                      <c:pt idx="9">
                        <c:v>190</c:v>
                      </c:pt>
                      <c:pt idx="10">
                        <c:v>194</c:v>
                      </c:pt>
                      <c:pt idx="11">
                        <c:v>240</c:v>
                      </c:pt>
                      <c:pt idx="12">
                        <c:v>322</c:v>
                      </c:pt>
                      <c:pt idx="13">
                        <c:v>535</c:v>
                      </c:pt>
                    </c:numCache>
                  </c:numRef>
                </c:val>
                <c:extLst>
                  <c:ext xmlns:c16="http://schemas.microsoft.com/office/drawing/2014/chart" uri="{C3380CC4-5D6E-409C-BE32-E72D297353CC}">
                    <c16:uniqueId val="{00000000-EE5F-49DF-82BE-EE8DAC83925C}"/>
                  </c:ext>
                </c:extLst>
              </c15:ser>
            </c15:filteredBarSeries>
          </c:ext>
        </c:extLst>
      </c:barChart>
      <c:catAx>
        <c:axId val="3299964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329991055"/>
        <c:crosses val="autoZero"/>
        <c:auto val="1"/>
        <c:lblAlgn val="ctr"/>
        <c:lblOffset val="100"/>
        <c:noMultiLvlLbl val="0"/>
      </c:catAx>
      <c:valAx>
        <c:axId val="32999105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329996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86903872469783"/>
          <c:y val="3.01266657005431E-2"/>
          <c:w val="0.67367339620244548"/>
          <c:h val="0.78198710052515719"/>
        </c:manualLayout>
      </c:layout>
      <c:barChart>
        <c:barDir val="bar"/>
        <c:grouping val="stacked"/>
        <c:varyColors val="0"/>
        <c:ser>
          <c:idx val="2"/>
          <c:order val="0"/>
          <c:tx>
            <c:strRef>
              <c:f>Taul1!$D$1</c:f>
              <c:strCache>
                <c:ptCount val="1"/>
                <c:pt idx="0">
                  <c:v>Samaa mieltä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Taul1!$A$28:$A$34</c:f>
              <c:strCache>
                <c:ptCount val="7"/>
                <c:pt idx="0">
                  <c:v>Sain vaikuttaa työni sisältöön</c:v>
                </c:pt>
                <c:pt idx="1">
                  <c:v>Työtehtävät olivat kiinnostavia</c:v>
                </c:pt>
                <c:pt idx="2">
                  <c:v>Minulle annettiin riittävästi opastusta /
 perehdytystä tehtäviini</c:v>
                </c:pt>
                <c:pt idx="3">
                  <c:v>Työmääräni oli sopiva</c:v>
                </c:pt>
                <c:pt idx="4">
                  <c:v>Työ laajensi osaamistani</c:v>
                </c:pt>
                <c:pt idx="5">
                  <c:v>Työ vastasi hyvin odotuksiani</c:v>
                </c:pt>
                <c:pt idx="6">
                  <c:v>Minulle annettiin riittävästi vastuuta</c:v>
                </c:pt>
              </c:strCache>
            </c:strRef>
          </c:cat>
          <c:val>
            <c:numRef>
              <c:f>Taul1!$D$28:$D$34</c:f>
              <c:numCache>
                <c:formatCode>0%</c:formatCode>
                <c:ptCount val="7"/>
                <c:pt idx="0">
                  <c:v>0.53</c:v>
                </c:pt>
                <c:pt idx="1">
                  <c:v>0.71</c:v>
                </c:pt>
                <c:pt idx="2">
                  <c:v>0.75</c:v>
                </c:pt>
                <c:pt idx="3">
                  <c:v>0.79</c:v>
                </c:pt>
                <c:pt idx="4">
                  <c:v>0.8</c:v>
                </c:pt>
                <c:pt idx="5">
                  <c:v>0.82</c:v>
                </c:pt>
                <c:pt idx="6">
                  <c:v>0.86</c:v>
                </c:pt>
              </c:numCache>
            </c:numRef>
          </c:val>
          <c:extLst>
            <c:ext xmlns:c16="http://schemas.microsoft.com/office/drawing/2014/chart" uri="{C3380CC4-5D6E-409C-BE32-E72D297353CC}">
              <c16:uniqueId val="{00000002-79BC-4E93-85CD-D9F08650080D}"/>
            </c:ext>
          </c:extLst>
        </c:ser>
        <c:ser>
          <c:idx val="1"/>
          <c:order val="1"/>
          <c:tx>
            <c:strRef>
              <c:f>Taul1!$C$1</c:f>
              <c:strCache>
                <c:ptCount val="1"/>
                <c:pt idx="0">
                  <c:v>En samaa enkä eri mieltä</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Taul1!$A$28:$A$34</c:f>
              <c:strCache>
                <c:ptCount val="7"/>
                <c:pt idx="0">
                  <c:v>Sain vaikuttaa työni sisältöön</c:v>
                </c:pt>
                <c:pt idx="1">
                  <c:v>Työtehtävät olivat kiinnostavia</c:v>
                </c:pt>
                <c:pt idx="2">
                  <c:v>Minulle annettiin riittävästi opastusta /
 perehdytystä tehtäviini</c:v>
                </c:pt>
                <c:pt idx="3">
                  <c:v>Työmääräni oli sopiva</c:v>
                </c:pt>
                <c:pt idx="4">
                  <c:v>Työ laajensi osaamistani</c:v>
                </c:pt>
                <c:pt idx="5">
                  <c:v>Työ vastasi hyvin odotuksiani</c:v>
                </c:pt>
                <c:pt idx="6">
                  <c:v>Minulle annettiin riittävästi vastuuta</c:v>
                </c:pt>
              </c:strCache>
            </c:strRef>
          </c:cat>
          <c:val>
            <c:numRef>
              <c:f>Taul1!$C$28:$C$34</c:f>
              <c:numCache>
                <c:formatCode>0%</c:formatCode>
                <c:ptCount val="7"/>
                <c:pt idx="0">
                  <c:v>0.33</c:v>
                </c:pt>
                <c:pt idx="1">
                  <c:v>0.22</c:v>
                </c:pt>
                <c:pt idx="2">
                  <c:v>0.15</c:v>
                </c:pt>
                <c:pt idx="3">
                  <c:v>0.13</c:v>
                </c:pt>
                <c:pt idx="4">
                  <c:v>0.15</c:v>
                </c:pt>
                <c:pt idx="5">
                  <c:v>0.14000000000000001</c:v>
                </c:pt>
                <c:pt idx="6">
                  <c:v>0.11</c:v>
                </c:pt>
              </c:numCache>
            </c:numRef>
          </c:val>
          <c:extLst>
            <c:ext xmlns:c16="http://schemas.microsoft.com/office/drawing/2014/chart" uri="{C3380CC4-5D6E-409C-BE32-E72D297353CC}">
              <c16:uniqueId val="{00000001-79BC-4E93-85CD-D9F08650080D}"/>
            </c:ext>
          </c:extLst>
        </c:ser>
        <c:ser>
          <c:idx val="0"/>
          <c:order val="2"/>
          <c:tx>
            <c:strRef>
              <c:f>Taul1!$B$1</c:f>
              <c:strCache>
                <c:ptCount val="1"/>
                <c:pt idx="0">
                  <c:v>Eri mieltä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Taul1!$A$28:$A$34</c:f>
              <c:strCache>
                <c:ptCount val="7"/>
                <c:pt idx="0">
                  <c:v>Sain vaikuttaa työni sisältöön</c:v>
                </c:pt>
                <c:pt idx="1">
                  <c:v>Työtehtävät olivat kiinnostavia</c:v>
                </c:pt>
                <c:pt idx="2">
                  <c:v>Minulle annettiin riittävästi opastusta /
 perehdytystä tehtäviini</c:v>
                </c:pt>
                <c:pt idx="3">
                  <c:v>Työmääräni oli sopiva</c:v>
                </c:pt>
                <c:pt idx="4">
                  <c:v>Työ laajensi osaamistani</c:v>
                </c:pt>
                <c:pt idx="5">
                  <c:v>Työ vastasi hyvin odotuksiani</c:v>
                </c:pt>
                <c:pt idx="6">
                  <c:v>Minulle annettiin riittävästi vastuuta</c:v>
                </c:pt>
              </c:strCache>
            </c:strRef>
          </c:cat>
          <c:val>
            <c:numRef>
              <c:f>Taul1!$B$28:$B$34</c:f>
              <c:numCache>
                <c:formatCode>0%</c:formatCode>
                <c:ptCount val="7"/>
                <c:pt idx="0">
                  <c:v>0.14000000000000001</c:v>
                </c:pt>
                <c:pt idx="1">
                  <c:v>7.0000000000000007E-2</c:v>
                </c:pt>
                <c:pt idx="2">
                  <c:v>0.1</c:v>
                </c:pt>
                <c:pt idx="3">
                  <c:v>7.0000000000000007E-2</c:v>
                </c:pt>
                <c:pt idx="4">
                  <c:v>0.05</c:v>
                </c:pt>
                <c:pt idx="5">
                  <c:v>0.03</c:v>
                </c:pt>
                <c:pt idx="6">
                  <c:v>0.03</c:v>
                </c:pt>
              </c:numCache>
            </c:numRef>
          </c:val>
          <c:extLst>
            <c:ext xmlns:c16="http://schemas.microsoft.com/office/drawing/2014/chart" uri="{C3380CC4-5D6E-409C-BE32-E72D297353CC}">
              <c16:uniqueId val="{00000000-79BC-4E93-85CD-D9F08650080D}"/>
            </c:ext>
          </c:extLst>
        </c:ser>
        <c:dLbls>
          <c:showLegendKey val="0"/>
          <c:showVal val="0"/>
          <c:showCatName val="0"/>
          <c:showSerName val="0"/>
          <c:showPercent val="0"/>
          <c:showBubbleSize val="0"/>
        </c:dLbls>
        <c:gapWidth val="150"/>
        <c:overlap val="100"/>
        <c:axId val="1014333727"/>
        <c:axId val="1014322079"/>
      </c:barChart>
      <c:catAx>
        <c:axId val="10143337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014322079"/>
        <c:crosses val="autoZero"/>
        <c:auto val="1"/>
        <c:lblAlgn val="ctr"/>
        <c:lblOffset val="100"/>
        <c:noMultiLvlLbl val="0"/>
      </c:catAx>
      <c:valAx>
        <c:axId val="1014322079"/>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014333727"/>
        <c:crosses val="autoZero"/>
        <c:crossBetween val="between"/>
      </c:valAx>
      <c:spPr>
        <a:noFill/>
        <a:ln>
          <a:noFill/>
        </a:ln>
        <a:effectLst/>
      </c:spPr>
    </c:plotArea>
    <c:legend>
      <c:legendPos val="b"/>
      <c:layout>
        <c:manualLayout>
          <c:xMode val="edge"/>
          <c:yMode val="edge"/>
          <c:x val="0.2802882764654418"/>
          <c:y val="0.88946704578594338"/>
          <c:w val="0.68386789151356076"/>
          <c:h val="7.812554680664918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31539139099723"/>
          <c:y val="2.929427430093209E-2"/>
          <c:w val="0.59516351596404315"/>
          <c:h val="0.7960000838776643"/>
        </c:manualLayout>
      </c:layout>
      <c:barChart>
        <c:barDir val="bar"/>
        <c:grouping val="stacked"/>
        <c:varyColors val="0"/>
        <c:ser>
          <c:idx val="2"/>
          <c:order val="0"/>
          <c:tx>
            <c:strRef>
              <c:f>Taul1!$D$1</c:f>
              <c:strCache>
                <c:ptCount val="1"/>
                <c:pt idx="0">
                  <c:v>Samaa mieltä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Sain riittävästi palautetta työstäni 
esihenkilöltäni ja/tai lähimmiltä työkavereiltani</c:v>
                </c:pt>
                <c:pt idx="1">
                  <c:v>Työskentelisin mielelläni samalla 
työnantajalla myöhemmin uudestaan</c:v>
                </c:pt>
                <c:pt idx="2">
                  <c:v>Työyhteisössäni arvostettiin työtäni</c:v>
                </c:pt>
                <c:pt idx="3">
                  <c:v>Työyhteisössäni ilmapiiri oli kannustava</c:v>
                </c:pt>
                <c:pt idx="4">
                  <c:v>Muut työntekijät suhtautuivat minuun myönteisesti</c:v>
                </c:pt>
                <c:pt idx="5">
                  <c:v>Yhteistyö lähiesihenkilön kanssa sujui hyvin</c:v>
                </c:pt>
              </c:strCache>
            </c:strRef>
          </c:cat>
          <c:val>
            <c:numRef>
              <c:f>Taul1!$D$2:$D$7</c:f>
              <c:numCache>
                <c:formatCode>0%</c:formatCode>
                <c:ptCount val="6"/>
                <c:pt idx="0">
                  <c:v>0.69</c:v>
                </c:pt>
                <c:pt idx="1">
                  <c:v>0.75</c:v>
                </c:pt>
                <c:pt idx="2">
                  <c:v>0.77</c:v>
                </c:pt>
                <c:pt idx="3">
                  <c:v>0.78</c:v>
                </c:pt>
                <c:pt idx="4">
                  <c:v>0.87</c:v>
                </c:pt>
                <c:pt idx="5">
                  <c:v>0.89</c:v>
                </c:pt>
              </c:numCache>
            </c:numRef>
          </c:val>
          <c:extLst>
            <c:ext xmlns:c16="http://schemas.microsoft.com/office/drawing/2014/chart" uri="{C3380CC4-5D6E-409C-BE32-E72D297353CC}">
              <c16:uniqueId val="{00000002-4149-4602-84BC-80F250094F6F}"/>
            </c:ext>
          </c:extLst>
        </c:ser>
        <c:ser>
          <c:idx val="1"/>
          <c:order val="1"/>
          <c:tx>
            <c:strRef>
              <c:f>Taul1!$C$1</c:f>
              <c:strCache>
                <c:ptCount val="1"/>
                <c:pt idx="0">
                  <c:v>En samaa enkä eri mieltä</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Sain riittävästi palautetta työstäni 
esihenkilöltäni ja/tai lähimmiltä työkavereiltani</c:v>
                </c:pt>
                <c:pt idx="1">
                  <c:v>Työskentelisin mielelläni samalla 
työnantajalla myöhemmin uudestaan</c:v>
                </c:pt>
                <c:pt idx="2">
                  <c:v>Työyhteisössäni arvostettiin työtäni</c:v>
                </c:pt>
                <c:pt idx="3">
                  <c:v>Työyhteisössäni ilmapiiri oli kannustava</c:v>
                </c:pt>
                <c:pt idx="4">
                  <c:v>Muut työntekijät suhtautuivat minuun myönteisesti</c:v>
                </c:pt>
                <c:pt idx="5">
                  <c:v>Yhteistyö lähiesihenkilön kanssa sujui hyvin</c:v>
                </c:pt>
              </c:strCache>
            </c:strRef>
          </c:cat>
          <c:val>
            <c:numRef>
              <c:f>Taul1!$C$2:$C$7</c:f>
              <c:numCache>
                <c:formatCode>0%</c:formatCode>
                <c:ptCount val="6"/>
                <c:pt idx="0">
                  <c:v>0.23</c:v>
                </c:pt>
                <c:pt idx="1">
                  <c:v>0.19</c:v>
                </c:pt>
                <c:pt idx="2">
                  <c:v>0.18</c:v>
                </c:pt>
                <c:pt idx="3">
                  <c:v>0.17</c:v>
                </c:pt>
                <c:pt idx="4">
                  <c:v>0.11</c:v>
                </c:pt>
                <c:pt idx="5">
                  <c:v>0.08</c:v>
                </c:pt>
              </c:numCache>
            </c:numRef>
          </c:val>
          <c:extLst>
            <c:ext xmlns:c16="http://schemas.microsoft.com/office/drawing/2014/chart" uri="{C3380CC4-5D6E-409C-BE32-E72D297353CC}">
              <c16:uniqueId val="{00000001-4149-4602-84BC-80F250094F6F}"/>
            </c:ext>
          </c:extLst>
        </c:ser>
        <c:ser>
          <c:idx val="0"/>
          <c:order val="2"/>
          <c:tx>
            <c:strRef>
              <c:f>Taul1!$B$1</c:f>
              <c:strCache>
                <c:ptCount val="1"/>
                <c:pt idx="0">
                  <c:v>Eri mieltä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Taul1!$A$2:$A$7</c:f>
              <c:strCache>
                <c:ptCount val="6"/>
                <c:pt idx="0">
                  <c:v>Sain riittävästi palautetta työstäni 
esihenkilöltäni ja/tai lähimmiltä työkavereiltani</c:v>
                </c:pt>
                <c:pt idx="1">
                  <c:v>Työskentelisin mielelläni samalla 
työnantajalla myöhemmin uudestaan</c:v>
                </c:pt>
                <c:pt idx="2">
                  <c:v>Työyhteisössäni arvostettiin työtäni</c:v>
                </c:pt>
                <c:pt idx="3">
                  <c:v>Työyhteisössäni ilmapiiri oli kannustava</c:v>
                </c:pt>
                <c:pt idx="4">
                  <c:v>Muut työntekijät suhtautuivat minuun myönteisesti</c:v>
                </c:pt>
                <c:pt idx="5">
                  <c:v>Yhteistyö lähiesihenkilön kanssa sujui hyvin</c:v>
                </c:pt>
              </c:strCache>
            </c:strRef>
          </c:cat>
          <c:val>
            <c:numRef>
              <c:f>Taul1!$B$2:$B$7</c:f>
              <c:numCache>
                <c:formatCode>0%</c:formatCode>
                <c:ptCount val="6"/>
                <c:pt idx="0">
                  <c:v>0.08</c:v>
                </c:pt>
                <c:pt idx="1">
                  <c:v>0.06</c:v>
                </c:pt>
                <c:pt idx="2">
                  <c:v>0.04</c:v>
                </c:pt>
                <c:pt idx="3">
                  <c:v>0.05</c:v>
                </c:pt>
                <c:pt idx="4">
                  <c:v>0.03</c:v>
                </c:pt>
                <c:pt idx="5">
                  <c:v>0.02</c:v>
                </c:pt>
              </c:numCache>
            </c:numRef>
          </c:val>
          <c:extLst>
            <c:ext xmlns:c16="http://schemas.microsoft.com/office/drawing/2014/chart" uri="{C3380CC4-5D6E-409C-BE32-E72D297353CC}">
              <c16:uniqueId val="{00000000-4149-4602-84BC-80F250094F6F}"/>
            </c:ext>
          </c:extLst>
        </c:ser>
        <c:dLbls>
          <c:showLegendKey val="0"/>
          <c:showVal val="0"/>
          <c:showCatName val="0"/>
          <c:showSerName val="0"/>
          <c:showPercent val="0"/>
          <c:showBubbleSize val="0"/>
        </c:dLbls>
        <c:gapWidth val="150"/>
        <c:overlap val="100"/>
        <c:axId val="1014333727"/>
        <c:axId val="1014322079"/>
      </c:barChart>
      <c:catAx>
        <c:axId val="10143337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014322079"/>
        <c:crosses val="autoZero"/>
        <c:auto val="1"/>
        <c:lblAlgn val="ctr"/>
        <c:lblOffset val="100"/>
        <c:noMultiLvlLbl val="0"/>
      </c:catAx>
      <c:valAx>
        <c:axId val="1014322079"/>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014333727"/>
        <c:crosses val="autoZero"/>
        <c:crossBetween val="between"/>
      </c:valAx>
      <c:spPr>
        <a:noFill/>
        <a:ln>
          <a:noFill/>
        </a:ln>
        <a:effectLst/>
      </c:spPr>
    </c:plotArea>
    <c:legend>
      <c:legendPos val="b"/>
      <c:layout>
        <c:manualLayout>
          <c:xMode val="edge"/>
          <c:yMode val="edge"/>
          <c:x val="0.31486827263056288"/>
          <c:y val="0.92101764576365375"/>
          <c:w val="0.68386789151356076"/>
          <c:h val="7.812554680664918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tx>
            <c:strRef>
              <c:f>Taul1!$C$1</c:f>
              <c:strCache>
                <c:ptCount val="1"/>
                <c:pt idx="0">
                  <c:v>%-osuus kaikki</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Taul1!$A$2:$A$4</c:f>
              <c:strCache>
                <c:ptCount val="3"/>
                <c:pt idx="0">
                  <c:v>Kyllä, myönteisesti</c:v>
                </c:pt>
                <c:pt idx="1">
                  <c:v>Kyllä, kielteisesti</c:v>
                </c:pt>
                <c:pt idx="2">
                  <c:v>Ei</c:v>
                </c:pt>
              </c:strCache>
            </c:strRef>
          </c:cat>
          <c:val>
            <c:numRef>
              <c:f>Taul1!$C$2:$C$4</c:f>
              <c:numCache>
                <c:formatCode>0%</c:formatCode>
                <c:ptCount val="3"/>
                <c:pt idx="0">
                  <c:v>0.53920570264765788</c:v>
                </c:pt>
                <c:pt idx="1">
                  <c:v>7.586558044806517E-2</c:v>
                </c:pt>
                <c:pt idx="2">
                  <c:v>0.38492871690427699</c:v>
                </c:pt>
              </c:numCache>
            </c:numRef>
          </c:val>
          <c:extLst>
            <c:ext xmlns:c16="http://schemas.microsoft.com/office/drawing/2014/chart" uri="{C3380CC4-5D6E-409C-BE32-E72D297353CC}">
              <c16:uniqueId val="{00000001-6CD3-4F6D-A1F3-A0E52A9E34A8}"/>
            </c:ext>
          </c:extLst>
        </c:ser>
        <c:dLbls>
          <c:showLegendKey val="0"/>
          <c:showVal val="0"/>
          <c:showCatName val="0"/>
          <c:showSerName val="0"/>
          <c:showPercent val="0"/>
          <c:showBubbleSize val="0"/>
        </c:dLbls>
        <c:gapWidth val="182"/>
        <c:axId val="521517631"/>
        <c:axId val="521518047"/>
        <c:extLst>
          <c:ext xmlns:c15="http://schemas.microsoft.com/office/drawing/2012/chart" uri="{02D57815-91ED-43cb-92C2-25804820EDAC}">
            <c15:filteredBarSeries>
              <c15:ser>
                <c:idx val="0"/>
                <c:order val="0"/>
                <c:tx>
                  <c:strRef>
                    <c:extLst>
                      <c:ext uri="{02D57815-91ED-43cb-92C2-25804820EDAC}">
                        <c15:formulaRef>
                          <c15:sqref>Taul1!$B$1</c15:sqref>
                        </c15:formulaRef>
                      </c:ext>
                    </c:extLst>
                    <c:strCache>
                      <c:ptCount val="1"/>
                      <c:pt idx="0">
                        <c:v>Lkm kaikki</c:v>
                      </c:pt>
                    </c:strCache>
                  </c:strRef>
                </c:tx>
                <c:spPr>
                  <a:solidFill>
                    <a:schemeClr val="accent1"/>
                  </a:solidFill>
                  <a:ln>
                    <a:noFill/>
                  </a:ln>
                  <a:effectLst/>
                </c:spPr>
                <c:invertIfNegative val="0"/>
                <c:cat>
                  <c:strRef>
                    <c:extLst>
                      <c:ext uri="{02D57815-91ED-43cb-92C2-25804820EDAC}">
                        <c15:formulaRef>
                          <c15:sqref>Taul1!$A$2:$A$4</c15:sqref>
                        </c15:formulaRef>
                      </c:ext>
                    </c:extLst>
                    <c:strCache>
                      <c:ptCount val="3"/>
                      <c:pt idx="0">
                        <c:v>Kyllä, myönteisesti</c:v>
                      </c:pt>
                      <c:pt idx="1">
                        <c:v>Kyllä, kielteisesti</c:v>
                      </c:pt>
                      <c:pt idx="2">
                        <c:v>Ei</c:v>
                      </c:pt>
                    </c:strCache>
                  </c:strRef>
                </c:cat>
                <c:val>
                  <c:numRef>
                    <c:extLst>
                      <c:ext uri="{02D57815-91ED-43cb-92C2-25804820EDAC}">
                        <c15:formulaRef>
                          <c15:sqref>Taul1!$B$2:$B$4</c15:sqref>
                        </c15:formulaRef>
                      </c:ext>
                    </c:extLst>
                    <c:numCache>
                      <c:formatCode>General</c:formatCode>
                      <c:ptCount val="3"/>
                      <c:pt idx="0">
                        <c:v>1059</c:v>
                      </c:pt>
                      <c:pt idx="1">
                        <c:v>149</c:v>
                      </c:pt>
                      <c:pt idx="2">
                        <c:v>756</c:v>
                      </c:pt>
                    </c:numCache>
                  </c:numRef>
                </c:val>
                <c:extLst>
                  <c:ext xmlns:c16="http://schemas.microsoft.com/office/drawing/2014/chart" uri="{C3380CC4-5D6E-409C-BE32-E72D297353CC}">
                    <c16:uniqueId val="{00000000-6CD3-4F6D-A1F3-A0E52A9E34A8}"/>
                  </c:ext>
                </c:extLst>
              </c15:ser>
            </c15:filteredBarSeries>
          </c:ext>
        </c:extLst>
      </c:barChart>
      <c:catAx>
        <c:axId val="5215176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521518047"/>
        <c:crosses val="autoZero"/>
        <c:auto val="1"/>
        <c:lblAlgn val="ctr"/>
        <c:lblOffset val="100"/>
        <c:noMultiLvlLbl val="0"/>
      </c:catAx>
      <c:valAx>
        <c:axId val="52151804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i-FI"/>
          </a:p>
        </c:txPr>
        <c:crossAx val="521517631"/>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BA3E63E8-B491-1743-BE95-C873C47A14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3F32F586-0A77-604E-B2D8-292D2D58E0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73F7E0-087C-1C42-A1AB-0A4BDDCAF6E7}" type="datetimeFigureOut">
              <a:rPr lang="fi-FI" smtClean="0"/>
              <a:t>27.1.2023</a:t>
            </a:fld>
            <a:endParaRPr lang="fi-FI"/>
          </a:p>
        </p:txBody>
      </p:sp>
      <p:sp>
        <p:nvSpPr>
          <p:cNvPr id="4" name="Alatunnisteen paikkamerkki 3">
            <a:extLst>
              <a:ext uri="{FF2B5EF4-FFF2-40B4-BE49-F238E27FC236}">
                <a16:creationId xmlns:a16="http://schemas.microsoft.com/office/drawing/2014/main" id="{79AA327B-D5CC-EF4B-BD54-F8F3E79727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E61A2EB4-E558-A94D-97F7-381BC5E83E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C08350-6920-AF4B-94B3-301023E7BFE1}" type="slidenum">
              <a:rPr lang="fi-FI" smtClean="0"/>
              <a:t>‹#›</a:t>
            </a:fld>
            <a:endParaRPr lang="fi-FI"/>
          </a:p>
        </p:txBody>
      </p:sp>
    </p:spTree>
    <p:extLst>
      <p:ext uri="{BB962C8B-B14F-4D97-AF65-F5344CB8AC3E}">
        <p14:creationId xmlns:p14="http://schemas.microsoft.com/office/powerpoint/2010/main" val="3043129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6141C-1893-2844-8C6C-C3EE2E949D57}" type="datetimeFigureOut">
              <a:rPr lang="fi-FI" smtClean="0"/>
              <a:t>27.1.2023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57DEB-288B-4441-98C6-3F8F615DE552}" type="slidenum">
              <a:rPr lang="fi-FI" smtClean="0"/>
              <a:t>‹#›</a:t>
            </a:fld>
            <a:endParaRPr lang="fi-FI"/>
          </a:p>
        </p:txBody>
      </p:sp>
    </p:spTree>
    <p:extLst>
      <p:ext uri="{BB962C8B-B14F-4D97-AF65-F5344CB8AC3E}">
        <p14:creationId xmlns:p14="http://schemas.microsoft.com/office/powerpoint/2010/main" val="2091389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BC57DEB-288B-4441-98C6-3F8F615DE552}" type="slidenum">
              <a:rPr lang="fi-FI" smtClean="0"/>
              <a:t>2</a:t>
            </a:fld>
            <a:endParaRPr lang="fi-FI"/>
          </a:p>
        </p:txBody>
      </p:sp>
    </p:spTree>
    <p:extLst>
      <p:ext uri="{BB962C8B-B14F-4D97-AF65-F5344CB8AC3E}">
        <p14:creationId xmlns:p14="http://schemas.microsoft.com/office/powerpoint/2010/main" val="4170448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loitusdia kuvalla">
    <p:spTree>
      <p:nvGrpSpPr>
        <p:cNvPr id="1" name=""/>
        <p:cNvGrpSpPr/>
        <p:nvPr/>
      </p:nvGrpSpPr>
      <p:grpSpPr>
        <a:xfrm>
          <a:off x="0" y="0"/>
          <a:ext cx="0" cy="0"/>
          <a:chOff x="0" y="0"/>
          <a:chExt cx="0" cy="0"/>
        </a:xfrm>
      </p:grpSpPr>
      <p:sp>
        <p:nvSpPr>
          <p:cNvPr id="13" name="Suorakulmio 12">
            <a:extLst>
              <a:ext uri="{FF2B5EF4-FFF2-40B4-BE49-F238E27FC236}">
                <a16:creationId xmlns:a16="http://schemas.microsoft.com/office/drawing/2014/main" id="{D17242EF-411A-0043-86FF-C2696EF0043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a:extLst>
              <a:ext uri="{FF2B5EF4-FFF2-40B4-BE49-F238E27FC236}">
                <a16:creationId xmlns:a16="http://schemas.microsoft.com/office/drawing/2014/main" id="{5FDF5CCE-9F76-0443-A3D2-1BADE4DE3753}"/>
              </a:ext>
            </a:extLst>
          </p:cNvPr>
          <p:cNvPicPr>
            <a:picLocks noChangeAspect="1"/>
          </p:cNvPicPr>
          <p:nvPr userDrawn="1"/>
        </p:nvPicPr>
        <p:blipFill rotWithShape="1">
          <a:blip r:embed="rId2"/>
          <a:srcRect t="47577" b="20241"/>
          <a:stretch/>
        </p:blipFill>
        <p:spPr>
          <a:xfrm>
            <a:off x="0" y="4081788"/>
            <a:ext cx="12191999" cy="2776212"/>
          </a:xfrm>
          <a:prstGeom prst="rect">
            <a:avLst/>
          </a:prstGeom>
        </p:spPr>
      </p:pic>
      <p:pic>
        <p:nvPicPr>
          <p:cNvPr id="8" name="Kuva 7">
            <a:extLst>
              <a:ext uri="{FF2B5EF4-FFF2-40B4-BE49-F238E27FC236}">
                <a16:creationId xmlns:a16="http://schemas.microsoft.com/office/drawing/2014/main" id="{B2960B11-D325-9F41-B768-BCF7B4DA4215}"/>
              </a:ext>
            </a:extLst>
          </p:cNvPr>
          <p:cNvPicPr>
            <a:picLocks noChangeAspect="1"/>
          </p:cNvPicPr>
          <p:nvPr userDrawn="1"/>
        </p:nvPicPr>
        <p:blipFill rotWithShape="1">
          <a:blip r:embed="rId3"/>
          <a:srcRect t="61179" b="13747"/>
          <a:stretch/>
        </p:blipFill>
        <p:spPr>
          <a:xfrm>
            <a:off x="0" y="0"/>
            <a:ext cx="12208829" cy="4081788"/>
          </a:xfrm>
          <a:prstGeom prst="rect">
            <a:avLst/>
          </a:prstGeom>
        </p:spPr>
      </p:pic>
      <p:sp>
        <p:nvSpPr>
          <p:cNvPr id="20" name="Suorakulmio 19">
            <a:extLst>
              <a:ext uri="{FF2B5EF4-FFF2-40B4-BE49-F238E27FC236}">
                <a16:creationId xmlns:a16="http://schemas.microsoft.com/office/drawing/2014/main" id="{E87560B8-76C2-7C43-899F-56291C64A845}"/>
              </a:ext>
            </a:extLst>
          </p:cNvPr>
          <p:cNvSpPr/>
          <p:nvPr userDrawn="1"/>
        </p:nvSpPr>
        <p:spPr>
          <a:xfrm>
            <a:off x="488939" y="2635624"/>
            <a:ext cx="11214120" cy="3733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a:extLst>
              <a:ext uri="{FF2B5EF4-FFF2-40B4-BE49-F238E27FC236}">
                <a16:creationId xmlns:a16="http://schemas.microsoft.com/office/drawing/2014/main" id="{BEBBE204-0244-BB42-AA81-E9D6EF511432}"/>
              </a:ext>
            </a:extLst>
          </p:cNvPr>
          <p:cNvSpPr>
            <a:spLocks noGrp="1"/>
          </p:cNvSpPr>
          <p:nvPr>
            <p:ph type="ctrTitle"/>
          </p:nvPr>
        </p:nvSpPr>
        <p:spPr>
          <a:xfrm>
            <a:off x="1523999" y="3429000"/>
            <a:ext cx="9144000" cy="1817191"/>
          </a:xfrm>
        </p:spPr>
        <p:txBody>
          <a:bodyPr anchor="ctr">
            <a:normAutofit/>
          </a:bodyPr>
          <a:lstStyle>
            <a:lvl1pPr algn="ctr">
              <a:defRPr sz="3600" b="1">
                <a:solidFill>
                  <a:schemeClr val="tx1"/>
                </a:solidFill>
                <a:latin typeface="+mn-lt"/>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351B0328-CB28-B443-BEFD-838D2FD48E3A}"/>
              </a:ext>
            </a:extLst>
          </p:cNvPr>
          <p:cNvSpPr>
            <a:spLocks noGrp="1"/>
          </p:cNvSpPr>
          <p:nvPr>
            <p:ph type="subTitle" idx="1"/>
          </p:nvPr>
        </p:nvSpPr>
        <p:spPr>
          <a:xfrm>
            <a:off x="1498595" y="5512191"/>
            <a:ext cx="9144000" cy="554620"/>
          </a:xfrm>
        </p:spPr>
        <p:txBody>
          <a:bodyPr anchor="ct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2" name="Kuva 11" descr="Kuva, joka sisältää kohteen keltainen, istuminen, musta, merkki&#10;&#10;Kuvaus luotu automaattisesti">
            <a:extLst>
              <a:ext uri="{FF2B5EF4-FFF2-40B4-BE49-F238E27FC236}">
                <a16:creationId xmlns:a16="http://schemas.microsoft.com/office/drawing/2014/main" id="{69A6D10E-9B5C-884F-9B91-466A327FC297}"/>
              </a:ext>
            </a:extLst>
          </p:cNvPr>
          <p:cNvPicPr>
            <a:picLocks noChangeAspect="1"/>
          </p:cNvPicPr>
          <p:nvPr userDrawn="1"/>
        </p:nvPicPr>
        <p:blipFill>
          <a:blip r:embed="rId4"/>
          <a:stretch>
            <a:fillRect/>
          </a:stretch>
        </p:blipFill>
        <p:spPr>
          <a:xfrm>
            <a:off x="4373446" y="318340"/>
            <a:ext cx="3445108" cy="3445108"/>
          </a:xfrm>
          <a:prstGeom prst="rect">
            <a:avLst/>
          </a:prstGeom>
        </p:spPr>
      </p:pic>
    </p:spTree>
    <p:extLst>
      <p:ext uri="{BB962C8B-B14F-4D97-AF65-F5344CB8AC3E}">
        <p14:creationId xmlns:p14="http://schemas.microsoft.com/office/powerpoint/2010/main" val="1666161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8C0F19-1E62-AA45-81BB-236AF4EF40E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E46F21D-6A09-D84E-9362-EBF474A95218}"/>
              </a:ext>
            </a:extLst>
          </p:cNvPr>
          <p:cNvSpPr>
            <a:spLocks noGrp="1"/>
          </p:cNvSpPr>
          <p:nvPr>
            <p:ph sz="half" idx="1"/>
          </p:nvPr>
        </p:nvSpPr>
        <p:spPr>
          <a:xfrm>
            <a:off x="1379784" y="1825625"/>
            <a:ext cx="4640015"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5F77D55-D67A-E44D-9D9C-3A1F0E03AA83}"/>
              </a:ext>
            </a:extLst>
          </p:cNvPr>
          <p:cNvSpPr>
            <a:spLocks noGrp="1"/>
          </p:cNvSpPr>
          <p:nvPr>
            <p:ph sz="half" idx="2"/>
          </p:nvPr>
        </p:nvSpPr>
        <p:spPr>
          <a:xfrm>
            <a:off x="6172200" y="1825625"/>
            <a:ext cx="5070515"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3A94C954-62EF-7F49-BAD0-89DE5F955F9E}"/>
              </a:ext>
            </a:extLst>
          </p:cNvPr>
          <p:cNvSpPr>
            <a:spLocks noGrp="1"/>
          </p:cNvSpPr>
          <p:nvPr>
            <p:ph type="dt" sz="half" idx="10"/>
          </p:nvPr>
        </p:nvSpPr>
        <p:spPr/>
        <p:txBody>
          <a:bodyPr/>
          <a:lstStyle/>
          <a:p>
            <a:fld id="{2C664FB7-E99C-164D-9FA1-B3E86D73DCD4}" type="datetimeFigureOut">
              <a:rPr lang="fi-FI" smtClean="0"/>
              <a:t>27.1.2023</a:t>
            </a:fld>
            <a:endParaRPr lang="fi-FI"/>
          </a:p>
        </p:txBody>
      </p:sp>
      <p:sp>
        <p:nvSpPr>
          <p:cNvPr id="6" name="Alatunnisteen paikkamerkki 5">
            <a:extLst>
              <a:ext uri="{FF2B5EF4-FFF2-40B4-BE49-F238E27FC236}">
                <a16:creationId xmlns:a16="http://schemas.microsoft.com/office/drawing/2014/main" id="{CECAE3C9-6A45-0C4D-9162-22D07D3C948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E5DAFA6-799C-0042-B8E0-0F5063E9C8AE}"/>
              </a:ext>
            </a:extLst>
          </p:cNvPr>
          <p:cNvSpPr>
            <a:spLocks noGrp="1"/>
          </p:cNvSpPr>
          <p:nvPr>
            <p:ph type="sldNum" sz="quarter" idx="12"/>
          </p:nvPr>
        </p:nvSpPr>
        <p:spPr/>
        <p:txBody>
          <a:bodyPr/>
          <a:lstStyle/>
          <a:p>
            <a:fld id="{53F1E4EF-0E82-2C4D-95DE-30FD7FAE98A1}" type="slidenum">
              <a:rPr lang="fi-FI" smtClean="0"/>
              <a:t>‹#›</a:t>
            </a:fld>
            <a:endParaRPr lang="fi-FI"/>
          </a:p>
        </p:txBody>
      </p:sp>
    </p:spTree>
    <p:extLst>
      <p:ext uri="{BB962C8B-B14F-4D97-AF65-F5344CB8AC3E}">
        <p14:creationId xmlns:p14="http://schemas.microsoft.com/office/powerpoint/2010/main" val="37836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 hiekk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B48A4396-34EE-BA44-B504-B6C7E2FF57D5}"/>
              </a:ext>
            </a:extLst>
          </p:cNvPr>
          <p:cNvSpPr/>
          <p:nvPr userDrawn="1"/>
        </p:nvSpPr>
        <p:spPr>
          <a:xfrm>
            <a:off x="1" y="0"/>
            <a:ext cx="1183856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5B0C08D0-B000-5C48-A97D-3A890E5E0098}"/>
              </a:ext>
            </a:extLst>
          </p:cNvPr>
          <p:cNvSpPr>
            <a:spLocks noGrp="1"/>
          </p:cNvSpPr>
          <p:nvPr>
            <p:ph type="title"/>
          </p:nvPr>
        </p:nvSpPr>
        <p:spPr/>
        <p:txBody>
          <a:body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A096DE29-8E62-7B4C-847B-62B8BA20D579}"/>
              </a:ext>
            </a:extLst>
          </p:cNvPr>
          <p:cNvSpPr>
            <a:spLocks noGrp="1"/>
          </p:cNvSpPr>
          <p:nvPr>
            <p:ph type="dt" sz="half" idx="10"/>
          </p:nvPr>
        </p:nvSpPr>
        <p:spPr/>
        <p:txBody>
          <a:bodyPr/>
          <a:lstStyle/>
          <a:p>
            <a:fld id="{2C664FB7-E99C-164D-9FA1-B3E86D73DCD4}" type="datetimeFigureOut">
              <a:rPr lang="fi-FI" smtClean="0"/>
              <a:t>27.1.2023</a:t>
            </a:fld>
            <a:endParaRPr lang="fi-FI"/>
          </a:p>
        </p:txBody>
      </p:sp>
      <p:sp>
        <p:nvSpPr>
          <p:cNvPr id="4" name="Alatunnisteen paikkamerkki 3">
            <a:extLst>
              <a:ext uri="{FF2B5EF4-FFF2-40B4-BE49-F238E27FC236}">
                <a16:creationId xmlns:a16="http://schemas.microsoft.com/office/drawing/2014/main" id="{A2F667E0-32BE-EF40-9AFF-0D159494FE3C}"/>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CDBD3EE-FAFA-B646-9ED6-39FC933B08E4}"/>
              </a:ext>
            </a:extLst>
          </p:cNvPr>
          <p:cNvSpPr>
            <a:spLocks noGrp="1"/>
          </p:cNvSpPr>
          <p:nvPr>
            <p:ph type="sldNum" sz="quarter" idx="12"/>
          </p:nvPr>
        </p:nvSpPr>
        <p:spPr/>
        <p:txBody>
          <a:bodyPr/>
          <a:lstStyle/>
          <a:p>
            <a:fld id="{53F1E4EF-0E82-2C4D-95DE-30FD7FAE98A1}" type="slidenum">
              <a:rPr lang="fi-FI" smtClean="0"/>
              <a:t>‹#›</a:t>
            </a:fld>
            <a:endParaRPr lang="fi-FI"/>
          </a:p>
        </p:txBody>
      </p:sp>
      <p:pic>
        <p:nvPicPr>
          <p:cNvPr id="7" name="Kuva 6" descr="Kuva, joka sisältää kohteen keltainen, istuminen, musta, merkki&#10;&#10;Kuvaus luotu automaattisesti">
            <a:extLst>
              <a:ext uri="{FF2B5EF4-FFF2-40B4-BE49-F238E27FC236}">
                <a16:creationId xmlns:a16="http://schemas.microsoft.com/office/drawing/2014/main" id="{E34A439C-82E1-AF4A-A1A7-9D7A75DC7805}"/>
              </a:ext>
            </a:extLst>
          </p:cNvPr>
          <p:cNvPicPr>
            <a:picLocks noChangeAspect="1"/>
          </p:cNvPicPr>
          <p:nvPr userDrawn="1"/>
        </p:nvPicPr>
        <p:blipFill>
          <a:blip r:embed="rId2"/>
          <a:stretch>
            <a:fillRect/>
          </a:stretch>
        </p:blipFill>
        <p:spPr>
          <a:xfrm>
            <a:off x="0" y="0"/>
            <a:ext cx="1520687" cy="1520687"/>
          </a:xfrm>
          <a:prstGeom prst="rect">
            <a:avLst/>
          </a:prstGeom>
        </p:spPr>
      </p:pic>
      <p:sp>
        <p:nvSpPr>
          <p:cNvPr id="8" name="Sisällön paikkamerkki 2">
            <a:extLst>
              <a:ext uri="{FF2B5EF4-FFF2-40B4-BE49-F238E27FC236}">
                <a16:creationId xmlns:a16="http://schemas.microsoft.com/office/drawing/2014/main" id="{0100D445-7F51-4F4A-A9A8-60ECAFFD8BAE}"/>
              </a:ext>
            </a:extLst>
          </p:cNvPr>
          <p:cNvSpPr>
            <a:spLocks noGrp="1"/>
          </p:cNvSpPr>
          <p:nvPr>
            <p:ph idx="1"/>
          </p:nvPr>
        </p:nvSpPr>
        <p:spPr>
          <a:xfrm>
            <a:off x="1379785" y="1540565"/>
            <a:ext cx="9862930" cy="463639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523326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petus">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8370EE90-440C-3D4F-B696-53E238B47B77}"/>
              </a:ext>
            </a:extLst>
          </p:cNvPr>
          <p:cNvSpPr/>
          <p:nvPr userDrawn="1"/>
        </p:nvSpPr>
        <p:spPr>
          <a:xfrm>
            <a:off x="0" y="0"/>
            <a:ext cx="12191999" cy="4081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a:extLst>
              <a:ext uri="{FF2B5EF4-FFF2-40B4-BE49-F238E27FC236}">
                <a16:creationId xmlns:a16="http://schemas.microsoft.com/office/drawing/2014/main" id="{3853E662-9850-DD49-9E65-F6A802F9FBA1}"/>
              </a:ext>
            </a:extLst>
          </p:cNvPr>
          <p:cNvPicPr>
            <a:picLocks noChangeAspect="1"/>
          </p:cNvPicPr>
          <p:nvPr userDrawn="1"/>
        </p:nvPicPr>
        <p:blipFill rotWithShape="1">
          <a:blip r:embed="rId2"/>
          <a:srcRect t="47577" b="20241"/>
          <a:stretch/>
        </p:blipFill>
        <p:spPr>
          <a:xfrm>
            <a:off x="0" y="4081788"/>
            <a:ext cx="12191999" cy="2776212"/>
          </a:xfrm>
          <a:prstGeom prst="rect">
            <a:avLst/>
          </a:prstGeom>
        </p:spPr>
      </p:pic>
      <p:sp>
        <p:nvSpPr>
          <p:cNvPr id="11" name="Suorakulmio 10">
            <a:extLst>
              <a:ext uri="{FF2B5EF4-FFF2-40B4-BE49-F238E27FC236}">
                <a16:creationId xmlns:a16="http://schemas.microsoft.com/office/drawing/2014/main" id="{AB62BA56-AE86-7C4E-BA61-235F6A00E12A}"/>
              </a:ext>
            </a:extLst>
          </p:cNvPr>
          <p:cNvSpPr/>
          <p:nvPr userDrawn="1"/>
        </p:nvSpPr>
        <p:spPr>
          <a:xfrm>
            <a:off x="488939" y="2635624"/>
            <a:ext cx="11214120" cy="3733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a:extLst>
              <a:ext uri="{FF2B5EF4-FFF2-40B4-BE49-F238E27FC236}">
                <a16:creationId xmlns:a16="http://schemas.microsoft.com/office/drawing/2014/main" id="{5B0C08D0-B000-5C48-A97D-3A890E5E0098}"/>
              </a:ext>
            </a:extLst>
          </p:cNvPr>
          <p:cNvSpPr>
            <a:spLocks noGrp="1"/>
          </p:cNvSpPr>
          <p:nvPr>
            <p:ph type="title"/>
          </p:nvPr>
        </p:nvSpPr>
        <p:spPr>
          <a:xfrm>
            <a:off x="1172949" y="3472331"/>
            <a:ext cx="9862930" cy="1049890"/>
          </a:xfrm>
        </p:spPr>
        <p:txBody>
          <a:bodyPr/>
          <a:lstStyle>
            <a:lvl1pPr algn="ctr">
              <a:defRPr/>
            </a:lvl1pPr>
          </a:lstStyle>
          <a:p>
            <a:r>
              <a:rPr lang="fi-FI"/>
              <a:t>Muokkaa ots. perustyyl. napsautt.</a:t>
            </a:r>
            <a:endParaRPr lang="fi-FI" dirty="0"/>
          </a:p>
        </p:txBody>
      </p:sp>
      <p:sp>
        <p:nvSpPr>
          <p:cNvPr id="7" name="Alaotsikko 2">
            <a:extLst>
              <a:ext uri="{FF2B5EF4-FFF2-40B4-BE49-F238E27FC236}">
                <a16:creationId xmlns:a16="http://schemas.microsoft.com/office/drawing/2014/main" id="{A655D6F1-AC4A-5A49-95A3-748E8BD677BC}"/>
              </a:ext>
            </a:extLst>
          </p:cNvPr>
          <p:cNvSpPr>
            <a:spLocks noGrp="1"/>
          </p:cNvSpPr>
          <p:nvPr>
            <p:ph type="subTitle" idx="1"/>
          </p:nvPr>
        </p:nvSpPr>
        <p:spPr>
          <a:xfrm>
            <a:off x="1498595" y="4900584"/>
            <a:ext cx="9144000" cy="1166227"/>
          </a:xfrm>
        </p:spPr>
        <p:txBody>
          <a:bodyPr anchor="ctr">
            <a:normAutofit/>
          </a:bodyPr>
          <a:lstStyle>
            <a:lvl1pPr marL="0" indent="0" algn="ctr">
              <a:lnSpc>
                <a:spcPct val="100000"/>
              </a:lnSpc>
              <a:spcBef>
                <a:spcPts val="6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3" name="Kuva 12" descr="Kuva, joka sisältää kohteen keltainen, istuminen, musta, merkki&#10;&#10;Kuvaus luotu automaattisesti">
            <a:extLst>
              <a:ext uri="{FF2B5EF4-FFF2-40B4-BE49-F238E27FC236}">
                <a16:creationId xmlns:a16="http://schemas.microsoft.com/office/drawing/2014/main" id="{D39F91C0-FE84-5F40-91AD-A264102B22B9}"/>
              </a:ext>
            </a:extLst>
          </p:cNvPr>
          <p:cNvPicPr>
            <a:picLocks noChangeAspect="1"/>
          </p:cNvPicPr>
          <p:nvPr userDrawn="1"/>
        </p:nvPicPr>
        <p:blipFill>
          <a:blip r:embed="rId3"/>
          <a:stretch>
            <a:fillRect/>
          </a:stretch>
        </p:blipFill>
        <p:spPr>
          <a:xfrm>
            <a:off x="4373446" y="318340"/>
            <a:ext cx="3445108" cy="3445108"/>
          </a:xfrm>
          <a:prstGeom prst="rect">
            <a:avLst/>
          </a:prstGeom>
        </p:spPr>
      </p:pic>
    </p:spTree>
    <p:extLst>
      <p:ext uri="{BB962C8B-B14F-4D97-AF65-F5344CB8AC3E}">
        <p14:creationId xmlns:p14="http://schemas.microsoft.com/office/powerpoint/2010/main" val="1195086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petus 2">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650FC83C-41BD-8949-B6C0-D7C1C67C52A8}"/>
              </a:ext>
            </a:extLst>
          </p:cNvPr>
          <p:cNvPicPr>
            <a:picLocks noChangeAspect="1"/>
          </p:cNvPicPr>
          <p:nvPr userDrawn="1"/>
        </p:nvPicPr>
        <p:blipFill rotWithShape="1">
          <a:blip r:embed="rId2"/>
          <a:srcRect b="20241"/>
          <a:stretch/>
        </p:blipFill>
        <p:spPr>
          <a:xfrm>
            <a:off x="0" y="-22506"/>
            <a:ext cx="12191999" cy="6880506"/>
          </a:xfrm>
          <a:prstGeom prst="rect">
            <a:avLst/>
          </a:prstGeom>
        </p:spPr>
      </p:pic>
      <p:sp>
        <p:nvSpPr>
          <p:cNvPr id="17" name="Suorakulmio 16">
            <a:extLst>
              <a:ext uri="{FF2B5EF4-FFF2-40B4-BE49-F238E27FC236}">
                <a16:creationId xmlns:a16="http://schemas.microsoft.com/office/drawing/2014/main" id="{5BCF0BAF-88C2-5443-8E94-3976DEFA6C67}"/>
              </a:ext>
            </a:extLst>
          </p:cNvPr>
          <p:cNvSpPr/>
          <p:nvPr userDrawn="1"/>
        </p:nvSpPr>
        <p:spPr>
          <a:xfrm>
            <a:off x="0" y="-22506"/>
            <a:ext cx="9802907" cy="6880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C520CBBD-CE32-8A4D-8F5F-D232B2AD1679}"/>
              </a:ext>
            </a:extLst>
          </p:cNvPr>
          <p:cNvSpPr/>
          <p:nvPr userDrawn="1"/>
        </p:nvSpPr>
        <p:spPr>
          <a:xfrm>
            <a:off x="450000" y="3002804"/>
            <a:ext cx="8902907" cy="3405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 name="Otsikko 1">
            <a:extLst>
              <a:ext uri="{FF2B5EF4-FFF2-40B4-BE49-F238E27FC236}">
                <a16:creationId xmlns:a16="http://schemas.microsoft.com/office/drawing/2014/main" id="{D2483D43-D87A-CF46-B356-0E1D714D8076}"/>
              </a:ext>
            </a:extLst>
          </p:cNvPr>
          <p:cNvSpPr>
            <a:spLocks noGrp="1"/>
          </p:cNvSpPr>
          <p:nvPr>
            <p:ph type="ctrTitle"/>
          </p:nvPr>
        </p:nvSpPr>
        <p:spPr>
          <a:xfrm>
            <a:off x="1050298" y="3309934"/>
            <a:ext cx="7812348" cy="1111071"/>
          </a:xfrm>
        </p:spPr>
        <p:txBody>
          <a:bodyPr anchor="ctr">
            <a:normAutofit/>
          </a:bodyPr>
          <a:lstStyle>
            <a:lvl1pPr algn="l">
              <a:defRPr sz="3600">
                <a:solidFill>
                  <a:schemeClr val="tx1"/>
                </a:solidFill>
              </a:defRPr>
            </a:lvl1pPr>
          </a:lstStyle>
          <a:p>
            <a:r>
              <a:rPr lang="fi-FI"/>
              <a:t>Muokkaa ots. perustyyl. napsautt.</a:t>
            </a:r>
            <a:endParaRPr lang="fi-FI" dirty="0"/>
          </a:p>
        </p:txBody>
      </p:sp>
      <p:sp>
        <p:nvSpPr>
          <p:cNvPr id="15" name="Alaotsikko 2">
            <a:extLst>
              <a:ext uri="{FF2B5EF4-FFF2-40B4-BE49-F238E27FC236}">
                <a16:creationId xmlns:a16="http://schemas.microsoft.com/office/drawing/2014/main" id="{5DBA7129-32B8-D446-9240-F4DD389E5D72}"/>
              </a:ext>
            </a:extLst>
          </p:cNvPr>
          <p:cNvSpPr>
            <a:spLocks noGrp="1"/>
          </p:cNvSpPr>
          <p:nvPr>
            <p:ph type="subTitle" idx="1"/>
          </p:nvPr>
        </p:nvSpPr>
        <p:spPr>
          <a:xfrm>
            <a:off x="1050298" y="4421005"/>
            <a:ext cx="7812348" cy="1501821"/>
          </a:xfrm>
        </p:spPr>
        <p:txBody>
          <a:bodyPr anchor="ct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6" name="Kuva 15" descr="Kuva, joka sisältää kohteen keltainen, istuminen, musta, merkki&#10;&#10;Kuvaus luotu automaattisesti">
            <a:extLst>
              <a:ext uri="{FF2B5EF4-FFF2-40B4-BE49-F238E27FC236}">
                <a16:creationId xmlns:a16="http://schemas.microsoft.com/office/drawing/2014/main" id="{1C04674E-1EB2-3B43-AF27-21AA08F80CE0}"/>
              </a:ext>
            </a:extLst>
          </p:cNvPr>
          <p:cNvPicPr>
            <a:picLocks noChangeAspect="1"/>
          </p:cNvPicPr>
          <p:nvPr userDrawn="1"/>
        </p:nvPicPr>
        <p:blipFill>
          <a:blip r:embed="rId3"/>
          <a:stretch>
            <a:fillRect/>
          </a:stretch>
        </p:blipFill>
        <p:spPr>
          <a:xfrm>
            <a:off x="77823" y="74774"/>
            <a:ext cx="2830750" cy="2830750"/>
          </a:xfrm>
          <a:prstGeom prst="rect">
            <a:avLst/>
          </a:prstGeom>
        </p:spPr>
      </p:pic>
    </p:spTree>
    <p:extLst>
      <p:ext uri="{BB962C8B-B14F-4D97-AF65-F5344CB8AC3E}">
        <p14:creationId xmlns:p14="http://schemas.microsoft.com/office/powerpoint/2010/main" val="3059893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oitusdia">
    <p:spTree>
      <p:nvGrpSpPr>
        <p:cNvPr id="1" name=""/>
        <p:cNvGrpSpPr/>
        <p:nvPr/>
      </p:nvGrpSpPr>
      <p:grpSpPr>
        <a:xfrm>
          <a:off x="0" y="0"/>
          <a:ext cx="0" cy="0"/>
          <a:chOff x="0" y="0"/>
          <a:chExt cx="0" cy="0"/>
        </a:xfrm>
      </p:grpSpPr>
      <p:sp>
        <p:nvSpPr>
          <p:cNvPr id="20" name="Suorakulmio 19">
            <a:extLst>
              <a:ext uri="{FF2B5EF4-FFF2-40B4-BE49-F238E27FC236}">
                <a16:creationId xmlns:a16="http://schemas.microsoft.com/office/drawing/2014/main" id="{14AC12F9-6689-3441-AD8E-5FDFD62B348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a:extLst>
              <a:ext uri="{FF2B5EF4-FFF2-40B4-BE49-F238E27FC236}">
                <a16:creationId xmlns:a16="http://schemas.microsoft.com/office/drawing/2014/main" id="{5DCF7164-F099-AA4F-BAE9-46EA540A5588}"/>
              </a:ext>
            </a:extLst>
          </p:cNvPr>
          <p:cNvPicPr>
            <a:picLocks noChangeAspect="1"/>
          </p:cNvPicPr>
          <p:nvPr userDrawn="1"/>
        </p:nvPicPr>
        <p:blipFill rotWithShape="1">
          <a:blip r:embed="rId2"/>
          <a:srcRect b="20241"/>
          <a:stretch/>
        </p:blipFill>
        <p:spPr>
          <a:xfrm>
            <a:off x="0" y="-22506"/>
            <a:ext cx="12191999" cy="6880506"/>
          </a:xfrm>
          <a:prstGeom prst="rect">
            <a:avLst/>
          </a:prstGeom>
        </p:spPr>
      </p:pic>
      <p:sp>
        <p:nvSpPr>
          <p:cNvPr id="23" name="Suorakulmio 22">
            <a:extLst>
              <a:ext uri="{FF2B5EF4-FFF2-40B4-BE49-F238E27FC236}">
                <a16:creationId xmlns:a16="http://schemas.microsoft.com/office/drawing/2014/main" id="{526DF181-E56F-9C41-B0EB-2EC509630D51}"/>
              </a:ext>
            </a:extLst>
          </p:cNvPr>
          <p:cNvSpPr/>
          <p:nvPr userDrawn="1"/>
        </p:nvSpPr>
        <p:spPr>
          <a:xfrm>
            <a:off x="1" y="-22506"/>
            <a:ext cx="9802906" cy="688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4" name="Otsikko 1">
            <a:extLst>
              <a:ext uri="{FF2B5EF4-FFF2-40B4-BE49-F238E27FC236}">
                <a16:creationId xmlns:a16="http://schemas.microsoft.com/office/drawing/2014/main" id="{5CACED59-D2C8-F444-95F5-1365F8823E52}"/>
              </a:ext>
            </a:extLst>
          </p:cNvPr>
          <p:cNvSpPr>
            <a:spLocks noGrp="1"/>
          </p:cNvSpPr>
          <p:nvPr>
            <p:ph type="ctrTitle"/>
          </p:nvPr>
        </p:nvSpPr>
        <p:spPr>
          <a:xfrm>
            <a:off x="501126" y="2943886"/>
            <a:ext cx="8453719" cy="2211715"/>
          </a:xfrm>
        </p:spPr>
        <p:txBody>
          <a:bodyPr anchor="ctr">
            <a:normAutofit/>
          </a:bodyPr>
          <a:lstStyle>
            <a:lvl1pPr algn="l">
              <a:defRPr sz="3600">
                <a:solidFill>
                  <a:schemeClr val="tx1"/>
                </a:solidFill>
              </a:defRPr>
            </a:lvl1pPr>
          </a:lstStyle>
          <a:p>
            <a:r>
              <a:rPr lang="fi-FI"/>
              <a:t>Muokkaa ots. perustyyl. napsautt.</a:t>
            </a:r>
            <a:endParaRPr lang="fi-FI" dirty="0"/>
          </a:p>
        </p:txBody>
      </p:sp>
      <p:sp>
        <p:nvSpPr>
          <p:cNvPr id="25" name="Alaotsikko 2">
            <a:extLst>
              <a:ext uri="{FF2B5EF4-FFF2-40B4-BE49-F238E27FC236}">
                <a16:creationId xmlns:a16="http://schemas.microsoft.com/office/drawing/2014/main" id="{F6F25311-8AA5-6E45-A57F-4385C59A1290}"/>
              </a:ext>
            </a:extLst>
          </p:cNvPr>
          <p:cNvSpPr>
            <a:spLocks noGrp="1"/>
          </p:cNvSpPr>
          <p:nvPr>
            <p:ph type="subTitle" idx="1"/>
          </p:nvPr>
        </p:nvSpPr>
        <p:spPr>
          <a:xfrm>
            <a:off x="501126" y="5615931"/>
            <a:ext cx="8453719" cy="554620"/>
          </a:xfrm>
        </p:spPr>
        <p:txBody>
          <a:bodyPr anchor="ct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26" name="Kuva 25" descr="Kuva, joka sisältää kohteen keltainen, istuminen, musta, merkki&#10;&#10;Kuvaus luotu automaattisesti">
            <a:extLst>
              <a:ext uri="{FF2B5EF4-FFF2-40B4-BE49-F238E27FC236}">
                <a16:creationId xmlns:a16="http://schemas.microsoft.com/office/drawing/2014/main" id="{457E474B-B364-B74A-BCF6-170E8EFA928E}"/>
              </a:ext>
            </a:extLst>
          </p:cNvPr>
          <p:cNvPicPr>
            <a:picLocks noChangeAspect="1"/>
          </p:cNvPicPr>
          <p:nvPr userDrawn="1"/>
        </p:nvPicPr>
        <p:blipFill>
          <a:blip r:embed="rId3"/>
          <a:stretch>
            <a:fillRect/>
          </a:stretch>
        </p:blipFill>
        <p:spPr>
          <a:xfrm>
            <a:off x="77823" y="74774"/>
            <a:ext cx="2830750" cy="2830750"/>
          </a:xfrm>
          <a:prstGeom prst="rect">
            <a:avLst/>
          </a:prstGeom>
        </p:spPr>
      </p:pic>
    </p:spTree>
    <p:extLst>
      <p:ext uri="{BB962C8B-B14F-4D97-AF65-F5344CB8AC3E}">
        <p14:creationId xmlns:p14="http://schemas.microsoft.com/office/powerpoint/2010/main" val="1251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B9F664-E976-5F4D-BC28-3F2C4E57ABB0}"/>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1A5EB09E-2B27-F147-B731-90C60647147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4AD07EC-5512-1A44-B8C5-6B33334502DC}"/>
              </a:ext>
            </a:extLst>
          </p:cNvPr>
          <p:cNvSpPr>
            <a:spLocks noGrp="1"/>
          </p:cNvSpPr>
          <p:nvPr>
            <p:ph type="dt" sz="half" idx="10"/>
          </p:nvPr>
        </p:nvSpPr>
        <p:spPr/>
        <p:txBody>
          <a:bodyPr/>
          <a:lstStyle/>
          <a:p>
            <a:fld id="{2C664FB7-E99C-164D-9FA1-B3E86D73DCD4}" type="datetimeFigureOut">
              <a:rPr lang="fi-FI" smtClean="0"/>
              <a:t>27.1.2023</a:t>
            </a:fld>
            <a:endParaRPr lang="fi-FI"/>
          </a:p>
        </p:txBody>
      </p:sp>
      <p:sp>
        <p:nvSpPr>
          <p:cNvPr id="5" name="Alatunnisteen paikkamerkki 4">
            <a:extLst>
              <a:ext uri="{FF2B5EF4-FFF2-40B4-BE49-F238E27FC236}">
                <a16:creationId xmlns:a16="http://schemas.microsoft.com/office/drawing/2014/main" id="{B1510C83-C8E3-AE4C-9C76-0CF0654A7E4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118F1AD-8AF9-4A47-B761-B34967417196}"/>
              </a:ext>
            </a:extLst>
          </p:cNvPr>
          <p:cNvSpPr>
            <a:spLocks noGrp="1"/>
          </p:cNvSpPr>
          <p:nvPr>
            <p:ph type="sldNum" sz="quarter" idx="12"/>
          </p:nvPr>
        </p:nvSpPr>
        <p:spPr/>
        <p:txBody>
          <a:bodyPr/>
          <a:lstStyle/>
          <a:p>
            <a:fld id="{53F1E4EF-0E82-2C4D-95DE-30FD7FAE98A1}" type="slidenum">
              <a:rPr lang="fi-FI" smtClean="0"/>
              <a:t>‹#›</a:t>
            </a:fld>
            <a:endParaRPr lang="fi-FI"/>
          </a:p>
        </p:txBody>
      </p:sp>
    </p:spTree>
    <p:extLst>
      <p:ext uri="{BB962C8B-B14F-4D97-AF65-F5344CB8AC3E}">
        <p14:creationId xmlns:p14="http://schemas.microsoft.com/office/powerpoint/2010/main" val="14167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B9F664-E976-5F4D-BC28-3F2C4E57ABB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A5EB09E-2B27-F147-B731-90C60647147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4AD07EC-5512-1A44-B8C5-6B33334502DC}"/>
              </a:ext>
            </a:extLst>
          </p:cNvPr>
          <p:cNvSpPr>
            <a:spLocks noGrp="1"/>
          </p:cNvSpPr>
          <p:nvPr>
            <p:ph type="dt" sz="half" idx="10"/>
          </p:nvPr>
        </p:nvSpPr>
        <p:spPr/>
        <p:txBody>
          <a:bodyPr/>
          <a:lstStyle/>
          <a:p>
            <a:fld id="{2C664FB7-E99C-164D-9FA1-B3E86D73DCD4}" type="datetimeFigureOut">
              <a:rPr lang="fi-FI" smtClean="0"/>
              <a:t>27.1.2023</a:t>
            </a:fld>
            <a:endParaRPr lang="fi-FI"/>
          </a:p>
        </p:txBody>
      </p:sp>
      <p:sp>
        <p:nvSpPr>
          <p:cNvPr id="5" name="Alatunnisteen paikkamerkki 4">
            <a:extLst>
              <a:ext uri="{FF2B5EF4-FFF2-40B4-BE49-F238E27FC236}">
                <a16:creationId xmlns:a16="http://schemas.microsoft.com/office/drawing/2014/main" id="{B1510C83-C8E3-AE4C-9C76-0CF0654A7E4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118F1AD-8AF9-4A47-B761-B34967417196}"/>
              </a:ext>
            </a:extLst>
          </p:cNvPr>
          <p:cNvSpPr>
            <a:spLocks noGrp="1"/>
          </p:cNvSpPr>
          <p:nvPr>
            <p:ph type="sldNum" sz="quarter" idx="12"/>
          </p:nvPr>
        </p:nvSpPr>
        <p:spPr/>
        <p:txBody>
          <a:bodyPr/>
          <a:lstStyle/>
          <a:p>
            <a:fld id="{53F1E4EF-0E82-2C4D-95DE-30FD7FAE98A1}" type="slidenum">
              <a:rPr lang="fi-FI" smtClean="0"/>
              <a:t>‹#›</a:t>
            </a:fld>
            <a:endParaRPr lang="fi-FI"/>
          </a:p>
        </p:txBody>
      </p:sp>
      <p:sp>
        <p:nvSpPr>
          <p:cNvPr id="7" name="Suorakulmio 6">
            <a:extLst>
              <a:ext uri="{FF2B5EF4-FFF2-40B4-BE49-F238E27FC236}">
                <a16:creationId xmlns:a16="http://schemas.microsoft.com/office/drawing/2014/main" id="{FFCDDB28-0778-5A45-BD31-6D5ED915C5AF}"/>
              </a:ext>
            </a:extLst>
          </p:cNvPr>
          <p:cNvSpPr/>
          <p:nvPr userDrawn="1"/>
        </p:nvSpPr>
        <p:spPr>
          <a:xfrm>
            <a:off x="11684000" y="0"/>
            <a:ext cx="508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118267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iso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B9F664-E976-5F4D-BC28-3F2C4E57ABB0}"/>
              </a:ext>
            </a:extLst>
          </p:cNvPr>
          <p:cNvSpPr>
            <a:spLocks noGrp="1"/>
          </p:cNvSpPr>
          <p:nvPr>
            <p:ph type="title"/>
          </p:nvPr>
        </p:nvSpPr>
        <p:spPr/>
        <p:txBody>
          <a:bodyPr/>
          <a:lstStyle/>
          <a:p>
            <a:r>
              <a:rPr lang="fi-FI"/>
              <a:t>Muokkaa ots. perustyyl. napsautt.</a:t>
            </a:r>
          </a:p>
        </p:txBody>
      </p:sp>
      <p:sp>
        <p:nvSpPr>
          <p:cNvPr id="7" name="Suorakulmio 6">
            <a:extLst>
              <a:ext uri="{FF2B5EF4-FFF2-40B4-BE49-F238E27FC236}">
                <a16:creationId xmlns:a16="http://schemas.microsoft.com/office/drawing/2014/main" id="{FFCDDB28-0778-5A45-BD31-6D5ED915C5AF}"/>
              </a:ext>
            </a:extLst>
          </p:cNvPr>
          <p:cNvSpPr/>
          <p:nvPr userDrawn="1"/>
        </p:nvSpPr>
        <p:spPr>
          <a:xfrm>
            <a:off x="11684000" y="0"/>
            <a:ext cx="508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Kuvan paikkamerkki 8">
            <a:extLst>
              <a:ext uri="{FF2B5EF4-FFF2-40B4-BE49-F238E27FC236}">
                <a16:creationId xmlns:a16="http://schemas.microsoft.com/office/drawing/2014/main" id="{3C4D0CBE-7EC0-7C4E-AECD-D3946019A20A}"/>
              </a:ext>
            </a:extLst>
          </p:cNvPr>
          <p:cNvSpPr>
            <a:spLocks noGrp="1"/>
          </p:cNvSpPr>
          <p:nvPr>
            <p:ph type="pic" sz="quarter" idx="10"/>
          </p:nvPr>
        </p:nvSpPr>
        <p:spPr>
          <a:xfrm>
            <a:off x="0" y="1540565"/>
            <a:ext cx="12192000" cy="5317435"/>
          </a:xfrm>
        </p:spPr>
        <p:txBody>
          <a:bodyPr/>
          <a:lstStyle/>
          <a:p>
            <a:r>
              <a:rPr lang="fi-FI"/>
              <a:t>Lisää kuva napsauttamalla kuvaketta</a:t>
            </a:r>
          </a:p>
        </p:txBody>
      </p:sp>
    </p:spTree>
    <p:extLst>
      <p:ext uri="{BB962C8B-B14F-4D97-AF65-F5344CB8AC3E}">
        <p14:creationId xmlns:p14="http://schemas.microsoft.com/office/powerpoint/2010/main" val="200543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laatikko ja kuva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77167B-1866-154A-9026-76851B0B9EC8}"/>
              </a:ext>
            </a:extLst>
          </p:cNvPr>
          <p:cNvSpPr>
            <a:spLocks noGrp="1"/>
          </p:cNvSpPr>
          <p:nvPr>
            <p:ph type="title"/>
          </p:nvPr>
        </p:nvSpPr>
        <p:spPr>
          <a:xfrm>
            <a:off x="1379785" y="249129"/>
            <a:ext cx="5235575" cy="1049890"/>
          </a:xfrm>
        </p:spPr>
        <p:txBody>
          <a:bodyPr/>
          <a:lstStyle/>
          <a:p>
            <a:r>
              <a:rPr lang="fi-FI"/>
              <a:t>Muokkaa ots. perustyyl. napsautt.</a:t>
            </a:r>
          </a:p>
        </p:txBody>
      </p:sp>
      <p:sp>
        <p:nvSpPr>
          <p:cNvPr id="10" name="Sisällön paikkamerkki 9">
            <a:extLst>
              <a:ext uri="{FF2B5EF4-FFF2-40B4-BE49-F238E27FC236}">
                <a16:creationId xmlns:a16="http://schemas.microsoft.com/office/drawing/2014/main" id="{80680023-A3D9-5248-8951-43EF6A4C04AF}"/>
              </a:ext>
            </a:extLst>
          </p:cNvPr>
          <p:cNvSpPr>
            <a:spLocks noGrp="1"/>
          </p:cNvSpPr>
          <p:nvPr>
            <p:ph sz="quarter" idx="13"/>
          </p:nvPr>
        </p:nvSpPr>
        <p:spPr>
          <a:xfrm>
            <a:off x="1379785" y="1677988"/>
            <a:ext cx="5235576" cy="482698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Kuvan paikkamerkki 11">
            <a:extLst>
              <a:ext uri="{FF2B5EF4-FFF2-40B4-BE49-F238E27FC236}">
                <a16:creationId xmlns:a16="http://schemas.microsoft.com/office/drawing/2014/main" id="{32BE4EAE-8018-B244-B65C-C14A37F5BE0D}"/>
              </a:ext>
            </a:extLst>
          </p:cNvPr>
          <p:cNvSpPr>
            <a:spLocks noGrp="1"/>
          </p:cNvSpPr>
          <p:nvPr>
            <p:ph type="pic" sz="quarter" idx="14"/>
          </p:nvPr>
        </p:nvSpPr>
        <p:spPr>
          <a:xfrm>
            <a:off x="6823530" y="0"/>
            <a:ext cx="5008880" cy="6858000"/>
          </a:xfrm>
        </p:spPr>
        <p:txBody>
          <a:bodyPr/>
          <a:lstStyle/>
          <a:p>
            <a:r>
              <a:rPr lang="fi-FI"/>
              <a:t>Lisää kuva napsauttamalla kuvaketta</a:t>
            </a:r>
            <a:endParaRPr lang="fi-FI" dirty="0"/>
          </a:p>
        </p:txBody>
      </p:sp>
    </p:spTree>
    <p:extLst>
      <p:ext uri="{BB962C8B-B14F-4D97-AF65-F5344CB8AC3E}">
        <p14:creationId xmlns:p14="http://schemas.microsoft.com/office/powerpoint/2010/main" val="336017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laatikko ja kuva vasemmalla">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8BC38B1D-01C4-D143-8337-E0F646169028}"/>
              </a:ext>
            </a:extLst>
          </p:cNvPr>
          <p:cNvSpPr>
            <a:spLocks noGrp="1"/>
          </p:cNvSpPr>
          <p:nvPr>
            <p:ph type="title"/>
          </p:nvPr>
        </p:nvSpPr>
        <p:spPr>
          <a:xfrm>
            <a:off x="5941625" y="249129"/>
            <a:ext cx="5235575" cy="1049890"/>
          </a:xfrm>
        </p:spPr>
        <p:txBody>
          <a:bodyPr/>
          <a:lstStyle/>
          <a:p>
            <a:r>
              <a:rPr lang="fi-FI"/>
              <a:t>Muokkaa ots. perustyyl. napsautt.</a:t>
            </a:r>
          </a:p>
        </p:txBody>
      </p:sp>
      <p:sp>
        <p:nvSpPr>
          <p:cNvPr id="6" name="Sisällön paikkamerkki 9">
            <a:extLst>
              <a:ext uri="{FF2B5EF4-FFF2-40B4-BE49-F238E27FC236}">
                <a16:creationId xmlns:a16="http://schemas.microsoft.com/office/drawing/2014/main" id="{139102B1-C537-D34E-8566-0E58CA2822B4}"/>
              </a:ext>
            </a:extLst>
          </p:cNvPr>
          <p:cNvSpPr>
            <a:spLocks noGrp="1"/>
          </p:cNvSpPr>
          <p:nvPr>
            <p:ph sz="quarter" idx="13"/>
          </p:nvPr>
        </p:nvSpPr>
        <p:spPr>
          <a:xfrm>
            <a:off x="5941625" y="1677988"/>
            <a:ext cx="5235576" cy="482698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Kuvan paikkamerkki 11">
            <a:extLst>
              <a:ext uri="{FF2B5EF4-FFF2-40B4-BE49-F238E27FC236}">
                <a16:creationId xmlns:a16="http://schemas.microsoft.com/office/drawing/2014/main" id="{9F3C2B0F-A16E-1048-B243-F5C7AB513FFA}"/>
              </a:ext>
            </a:extLst>
          </p:cNvPr>
          <p:cNvSpPr>
            <a:spLocks noGrp="1"/>
          </p:cNvSpPr>
          <p:nvPr>
            <p:ph type="pic" sz="quarter" idx="14"/>
          </p:nvPr>
        </p:nvSpPr>
        <p:spPr>
          <a:xfrm>
            <a:off x="0" y="0"/>
            <a:ext cx="5527040" cy="6858000"/>
          </a:xfrm>
        </p:spPr>
        <p:txBody>
          <a:bodyPr/>
          <a:lstStyle/>
          <a:p>
            <a:r>
              <a:rPr lang="fi-FI"/>
              <a:t>Lisää kuva napsauttamalla kuvaketta</a:t>
            </a:r>
            <a:endParaRPr lang="fi-FI" dirty="0"/>
          </a:p>
        </p:txBody>
      </p:sp>
    </p:spTree>
    <p:extLst>
      <p:ext uri="{BB962C8B-B14F-4D97-AF65-F5344CB8AC3E}">
        <p14:creationId xmlns:p14="http://schemas.microsoft.com/office/powerpoint/2010/main" val="201016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Väliotsikko">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C8810FC0-8614-EA41-977E-1940D7C39A01}"/>
              </a:ext>
            </a:extLst>
          </p:cNvPr>
          <p:cNvSpPr/>
          <p:nvPr userDrawn="1"/>
        </p:nvSpPr>
        <p:spPr>
          <a:xfrm>
            <a:off x="-9938" y="0"/>
            <a:ext cx="12201938" cy="6858000"/>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F1B9F664-E976-5F4D-BC28-3F2C4E57ABB0}"/>
              </a:ext>
            </a:extLst>
          </p:cNvPr>
          <p:cNvSpPr>
            <a:spLocks noGrp="1"/>
          </p:cNvSpPr>
          <p:nvPr>
            <p:ph type="title"/>
          </p:nvPr>
        </p:nvSpPr>
        <p:spPr>
          <a:xfrm>
            <a:off x="1764089" y="2824258"/>
            <a:ext cx="9130748" cy="1049890"/>
          </a:xfrm>
        </p:spPr>
        <p:txBody>
          <a:bodyPr>
            <a:normAutofit/>
          </a:bodyPr>
          <a:lstStyle>
            <a:lvl1pPr>
              <a:defRPr sz="36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1A5EB09E-2B27-F147-B731-90C606471473}"/>
              </a:ext>
            </a:extLst>
          </p:cNvPr>
          <p:cNvSpPr>
            <a:spLocks noGrp="1"/>
          </p:cNvSpPr>
          <p:nvPr>
            <p:ph idx="1"/>
          </p:nvPr>
        </p:nvSpPr>
        <p:spPr>
          <a:xfrm>
            <a:off x="1764089" y="4141086"/>
            <a:ext cx="9130748" cy="1049890"/>
          </a:xfrm>
        </p:spPr>
        <p:txBody>
          <a:bodyPr>
            <a:normAutofit/>
          </a:bodyPr>
          <a:lstStyle>
            <a:lvl1pPr marL="0" indent="0">
              <a:buNone/>
              <a:defRPr sz="1800"/>
            </a:lvl1pPr>
            <a:lvl2pPr marL="457200" indent="0">
              <a:buNone/>
              <a:defRPr sz="1800"/>
            </a:lvl2pPr>
            <a:lvl3pPr marL="914400" indent="0">
              <a:buNone/>
              <a:defRPr/>
            </a:lvl3pPr>
            <a:lvl4pPr marL="1371600" indent="0">
              <a:buNone/>
              <a:defRPr/>
            </a:lvl4pPr>
            <a:lvl5pPr marL="1828800" indent="0">
              <a:buNone/>
              <a:defRPr/>
            </a:lvl5pPr>
          </a:lstStyle>
          <a:p>
            <a:pPr lvl="0"/>
            <a:r>
              <a:rPr lang="fi-FI"/>
              <a:t>Muokkaa tekstin perustyylejä napsauttamalla</a:t>
            </a:r>
          </a:p>
          <a:p>
            <a:pPr lvl="1"/>
            <a:r>
              <a:rPr lang="fi-FI"/>
              <a:t>toinen taso</a:t>
            </a:r>
          </a:p>
        </p:txBody>
      </p:sp>
      <p:pic>
        <p:nvPicPr>
          <p:cNvPr id="9" name="Kuva 8">
            <a:extLst>
              <a:ext uri="{FF2B5EF4-FFF2-40B4-BE49-F238E27FC236}">
                <a16:creationId xmlns:a16="http://schemas.microsoft.com/office/drawing/2014/main" id="{804D6C22-9A45-754F-B81E-C6D056616D6E}"/>
              </a:ext>
            </a:extLst>
          </p:cNvPr>
          <p:cNvPicPr>
            <a:picLocks noChangeAspect="1"/>
          </p:cNvPicPr>
          <p:nvPr userDrawn="1"/>
        </p:nvPicPr>
        <p:blipFill>
          <a:blip r:embed="rId2"/>
          <a:srcRect/>
          <a:stretch/>
        </p:blipFill>
        <p:spPr>
          <a:xfrm>
            <a:off x="-9939" y="0"/>
            <a:ext cx="1540565" cy="1540565"/>
          </a:xfrm>
          <a:prstGeom prst="rect">
            <a:avLst/>
          </a:prstGeom>
        </p:spPr>
      </p:pic>
    </p:spTree>
    <p:extLst>
      <p:ext uri="{BB962C8B-B14F-4D97-AF65-F5344CB8AC3E}">
        <p14:creationId xmlns:p14="http://schemas.microsoft.com/office/powerpoint/2010/main" val="149891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sisältö - oranssi">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495DC703-CDEC-9A4E-ACEB-DC9747E948D2}"/>
              </a:ext>
            </a:extLst>
          </p:cNvPr>
          <p:cNvSpPr/>
          <p:nvPr userDrawn="1"/>
        </p:nvSpPr>
        <p:spPr>
          <a:xfrm>
            <a:off x="-9938" y="0"/>
            <a:ext cx="12201938" cy="6858000"/>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F1B9F664-E976-5F4D-BC28-3F2C4E57ABB0}"/>
              </a:ext>
            </a:extLst>
          </p:cNvPr>
          <p:cNvSpPr>
            <a:spLocks noGrp="1"/>
          </p:cNvSpPr>
          <p:nvPr>
            <p:ph type="title"/>
          </p:nvPr>
        </p:nvSpPr>
        <p:spPr/>
        <p:txBody>
          <a:bodyPr/>
          <a:lstStyle>
            <a:lvl1pPr>
              <a:defRPr>
                <a:solidFill>
                  <a:schemeClr val="tx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1A5EB09E-2B27-F147-B731-90C606471473}"/>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4AD07EC-5512-1A44-B8C5-6B33334502DC}"/>
              </a:ext>
            </a:extLst>
          </p:cNvPr>
          <p:cNvSpPr>
            <a:spLocks noGrp="1"/>
          </p:cNvSpPr>
          <p:nvPr>
            <p:ph type="dt" sz="half" idx="10"/>
          </p:nvPr>
        </p:nvSpPr>
        <p:spPr/>
        <p:txBody>
          <a:bodyPr/>
          <a:lstStyle>
            <a:lvl1pPr>
              <a:defRPr>
                <a:solidFill>
                  <a:schemeClr val="tx1"/>
                </a:solidFill>
              </a:defRPr>
            </a:lvl1pPr>
          </a:lstStyle>
          <a:p>
            <a:fld id="{2C664FB7-E99C-164D-9FA1-B3E86D73DCD4}" type="datetimeFigureOut">
              <a:rPr lang="fi-FI" smtClean="0"/>
              <a:pPr/>
              <a:t>27.1.2023</a:t>
            </a:fld>
            <a:endParaRPr lang="fi-FI" dirty="0"/>
          </a:p>
        </p:txBody>
      </p:sp>
      <p:sp>
        <p:nvSpPr>
          <p:cNvPr id="5" name="Alatunnisteen paikkamerkki 4">
            <a:extLst>
              <a:ext uri="{FF2B5EF4-FFF2-40B4-BE49-F238E27FC236}">
                <a16:creationId xmlns:a16="http://schemas.microsoft.com/office/drawing/2014/main" id="{B1510C83-C8E3-AE4C-9C76-0CF0654A7E4A}"/>
              </a:ext>
            </a:extLst>
          </p:cNvPr>
          <p:cNvSpPr>
            <a:spLocks noGrp="1"/>
          </p:cNvSpPr>
          <p:nvPr>
            <p:ph type="ftr" sz="quarter" idx="11"/>
          </p:nvPr>
        </p:nvSpPr>
        <p:spPr/>
        <p:txBody>
          <a:bodyPr/>
          <a:lstStyle>
            <a:lvl1pPr>
              <a:defRPr>
                <a:solidFill>
                  <a:schemeClr val="tx1"/>
                </a:solidFill>
              </a:defRPr>
            </a:lvl1pPr>
          </a:lstStyle>
          <a:p>
            <a:endParaRPr lang="fi-FI" dirty="0"/>
          </a:p>
        </p:txBody>
      </p:sp>
      <p:sp>
        <p:nvSpPr>
          <p:cNvPr id="6" name="Dian numeron paikkamerkki 5">
            <a:extLst>
              <a:ext uri="{FF2B5EF4-FFF2-40B4-BE49-F238E27FC236}">
                <a16:creationId xmlns:a16="http://schemas.microsoft.com/office/drawing/2014/main" id="{2118F1AD-8AF9-4A47-B761-B34967417196}"/>
              </a:ext>
            </a:extLst>
          </p:cNvPr>
          <p:cNvSpPr>
            <a:spLocks noGrp="1"/>
          </p:cNvSpPr>
          <p:nvPr>
            <p:ph type="sldNum" sz="quarter" idx="12"/>
          </p:nvPr>
        </p:nvSpPr>
        <p:spPr/>
        <p:txBody>
          <a:bodyPr/>
          <a:lstStyle>
            <a:lvl1pPr>
              <a:defRPr>
                <a:solidFill>
                  <a:schemeClr val="tx1"/>
                </a:solidFill>
              </a:defRPr>
            </a:lvl1pPr>
          </a:lstStyle>
          <a:p>
            <a:fld id="{53F1E4EF-0E82-2C4D-95DE-30FD7FAE98A1}" type="slidenum">
              <a:rPr lang="fi-FI" smtClean="0"/>
              <a:pPr/>
              <a:t>‹#›</a:t>
            </a:fld>
            <a:endParaRPr lang="fi-FI" dirty="0"/>
          </a:p>
        </p:txBody>
      </p:sp>
      <p:pic>
        <p:nvPicPr>
          <p:cNvPr id="8" name="Kuva 7">
            <a:extLst>
              <a:ext uri="{FF2B5EF4-FFF2-40B4-BE49-F238E27FC236}">
                <a16:creationId xmlns:a16="http://schemas.microsoft.com/office/drawing/2014/main" id="{06B3FF38-3FB3-FF40-8F09-C8B242BED1F8}"/>
              </a:ext>
            </a:extLst>
          </p:cNvPr>
          <p:cNvPicPr>
            <a:picLocks noChangeAspect="1"/>
          </p:cNvPicPr>
          <p:nvPr userDrawn="1"/>
        </p:nvPicPr>
        <p:blipFill>
          <a:blip r:embed="rId2"/>
          <a:srcRect/>
          <a:stretch/>
        </p:blipFill>
        <p:spPr>
          <a:xfrm>
            <a:off x="-9939" y="0"/>
            <a:ext cx="1540565" cy="1540565"/>
          </a:xfrm>
          <a:prstGeom prst="rect">
            <a:avLst/>
          </a:prstGeom>
        </p:spPr>
      </p:pic>
    </p:spTree>
    <p:extLst>
      <p:ext uri="{BB962C8B-B14F-4D97-AF65-F5344CB8AC3E}">
        <p14:creationId xmlns:p14="http://schemas.microsoft.com/office/powerpoint/2010/main" val="2261188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DF1B8C7-CB25-B049-B8F2-C373F31BCF16}"/>
              </a:ext>
            </a:extLst>
          </p:cNvPr>
          <p:cNvSpPr>
            <a:spLocks noGrp="1"/>
          </p:cNvSpPr>
          <p:nvPr>
            <p:ph type="title"/>
          </p:nvPr>
        </p:nvSpPr>
        <p:spPr>
          <a:xfrm>
            <a:off x="1379785" y="249129"/>
            <a:ext cx="9862930" cy="1049890"/>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4E2CB6A3-2C72-3F41-97CC-553AC23A35B4}"/>
              </a:ext>
            </a:extLst>
          </p:cNvPr>
          <p:cNvSpPr>
            <a:spLocks noGrp="1"/>
          </p:cNvSpPr>
          <p:nvPr>
            <p:ph type="body" idx="1"/>
          </p:nvPr>
        </p:nvSpPr>
        <p:spPr>
          <a:xfrm>
            <a:off x="1379785" y="1540565"/>
            <a:ext cx="9862930" cy="463639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1B775271-A10A-B84D-A4A8-C43816F31983}"/>
              </a:ext>
            </a:extLst>
          </p:cNvPr>
          <p:cNvSpPr>
            <a:spLocks noGrp="1"/>
          </p:cNvSpPr>
          <p:nvPr>
            <p:ph type="dt" sz="half" idx="2"/>
          </p:nvPr>
        </p:nvSpPr>
        <p:spPr>
          <a:xfrm>
            <a:off x="1379785" y="6356350"/>
            <a:ext cx="2743200" cy="365125"/>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fld id="{2C664FB7-E99C-164D-9FA1-B3E86D73DCD4}" type="datetimeFigureOut">
              <a:rPr lang="fi-FI" smtClean="0"/>
              <a:pPr/>
              <a:t>27.1.2023</a:t>
            </a:fld>
            <a:endParaRPr lang="fi-FI" dirty="0"/>
          </a:p>
        </p:txBody>
      </p:sp>
      <p:sp>
        <p:nvSpPr>
          <p:cNvPr id="5" name="Alatunnisteen paikkamerkki 4">
            <a:extLst>
              <a:ext uri="{FF2B5EF4-FFF2-40B4-BE49-F238E27FC236}">
                <a16:creationId xmlns:a16="http://schemas.microsoft.com/office/drawing/2014/main" id="{6B56AD8A-A380-3446-8386-678747A67104}"/>
              </a:ext>
            </a:extLst>
          </p:cNvPr>
          <p:cNvSpPr>
            <a:spLocks noGrp="1"/>
          </p:cNvSpPr>
          <p:nvPr>
            <p:ph type="ftr" sz="quarter" idx="3"/>
          </p:nvPr>
        </p:nvSpPr>
        <p:spPr>
          <a:xfrm>
            <a:off x="4122985" y="6356350"/>
            <a:ext cx="4114800" cy="365125"/>
          </a:xfrm>
          <a:prstGeom prst="rect">
            <a:avLst/>
          </a:prstGeom>
        </p:spPr>
        <p:txBody>
          <a:bodyPr vert="horz" lIns="91440" tIns="45720" rIns="91440" bIns="45720" rtlCol="0" anchor="ctr"/>
          <a:lstStyle>
            <a:lvl1pPr algn="ctr">
              <a:defRPr sz="1200">
                <a:solidFill>
                  <a:schemeClr val="tx1">
                    <a:lumMod val="60000"/>
                    <a:lumOff val="40000"/>
                  </a:schemeClr>
                </a:solidFill>
              </a:defRPr>
            </a:lvl1pPr>
          </a:lstStyle>
          <a:p>
            <a:endParaRPr lang="fi-FI" dirty="0"/>
          </a:p>
        </p:txBody>
      </p:sp>
      <p:sp>
        <p:nvSpPr>
          <p:cNvPr id="6" name="Dian numeron paikkamerkki 5">
            <a:extLst>
              <a:ext uri="{FF2B5EF4-FFF2-40B4-BE49-F238E27FC236}">
                <a16:creationId xmlns:a16="http://schemas.microsoft.com/office/drawing/2014/main" id="{A50A8982-373D-0C41-AC49-F9DDED61E6C9}"/>
              </a:ext>
            </a:extLst>
          </p:cNvPr>
          <p:cNvSpPr>
            <a:spLocks noGrp="1"/>
          </p:cNvSpPr>
          <p:nvPr>
            <p:ph type="sldNum" sz="quarter" idx="4"/>
          </p:nvPr>
        </p:nvSpPr>
        <p:spPr>
          <a:xfrm>
            <a:off x="8499515" y="6356350"/>
            <a:ext cx="2743200" cy="365125"/>
          </a:xfrm>
          <a:prstGeom prst="rect">
            <a:avLst/>
          </a:prstGeom>
        </p:spPr>
        <p:txBody>
          <a:bodyPr vert="horz" lIns="91440" tIns="45720" rIns="91440" bIns="45720" rtlCol="0" anchor="ctr"/>
          <a:lstStyle>
            <a:lvl1pPr algn="r">
              <a:defRPr sz="1200">
                <a:solidFill>
                  <a:schemeClr val="tx1">
                    <a:lumMod val="60000"/>
                    <a:lumOff val="40000"/>
                  </a:schemeClr>
                </a:solidFill>
              </a:defRPr>
            </a:lvl1pPr>
          </a:lstStyle>
          <a:p>
            <a:fld id="{53F1E4EF-0E82-2C4D-95DE-30FD7FAE98A1}" type="slidenum">
              <a:rPr lang="fi-FI" smtClean="0"/>
              <a:pPr/>
              <a:t>‹#›</a:t>
            </a:fld>
            <a:endParaRPr lang="fi-FI" dirty="0"/>
          </a:p>
        </p:txBody>
      </p:sp>
      <p:pic>
        <p:nvPicPr>
          <p:cNvPr id="9" name="Kuva 8" descr="Kuva, joka sisältää kohteen keltainen, istuminen, musta, merkki&#10;&#10;Kuvaus luotu automaattisesti">
            <a:extLst>
              <a:ext uri="{FF2B5EF4-FFF2-40B4-BE49-F238E27FC236}">
                <a16:creationId xmlns:a16="http://schemas.microsoft.com/office/drawing/2014/main" id="{6407DBAB-C033-2B44-A7F3-518EB42ACDA0}"/>
              </a:ext>
            </a:extLst>
          </p:cNvPr>
          <p:cNvPicPr>
            <a:picLocks noChangeAspect="1"/>
          </p:cNvPicPr>
          <p:nvPr userDrawn="1"/>
        </p:nvPicPr>
        <p:blipFill>
          <a:blip r:embed="rId15"/>
          <a:stretch>
            <a:fillRect/>
          </a:stretch>
        </p:blipFill>
        <p:spPr>
          <a:xfrm>
            <a:off x="0" y="0"/>
            <a:ext cx="1520687" cy="1520687"/>
          </a:xfrm>
          <a:prstGeom prst="rect">
            <a:avLst/>
          </a:prstGeom>
        </p:spPr>
      </p:pic>
      <p:pic>
        <p:nvPicPr>
          <p:cNvPr id="10" name="Kuva 9">
            <a:extLst>
              <a:ext uri="{FF2B5EF4-FFF2-40B4-BE49-F238E27FC236}">
                <a16:creationId xmlns:a16="http://schemas.microsoft.com/office/drawing/2014/main" id="{30B22BC4-3B43-9C4A-A556-6698AB3E6052}"/>
              </a:ext>
            </a:extLst>
          </p:cNvPr>
          <p:cNvPicPr>
            <a:picLocks noChangeAspect="1"/>
          </p:cNvPicPr>
          <p:nvPr userDrawn="1"/>
        </p:nvPicPr>
        <p:blipFill rotWithShape="1">
          <a:blip r:embed="rId16"/>
          <a:srcRect l="96995" b="20241"/>
          <a:stretch/>
        </p:blipFill>
        <p:spPr>
          <a:xfrm>
            <a:off x="11825654" y="-22506"/>
            <a:ext cx="366345" cy="6880506"/>
          </a:xfrm>
          <a:prstGeom prst="rect">
            <a:avLst/>
          </a:prstGeom>
        </p:spPr>
      </p:pic>
    </p:spTree>
    <p:extLst>
      <p:ext uri="{BB962C8B-B14F-4D97-AF65-F5344CB8AC3E}">
        <p14:creationId xmlns:p14="http://schemas.microsoft.com/office/powerpoint/2010/main" val="48674031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9" r:id="rId4"/>
    <p:sldLayoutId id="2147483670" r:id="rId5"/>
    <p:sldLayoutId id="2147483663" r:id="rId6"/>
    <p:sldLayoutId id="2147483661" r:id="rId7"/>
    <p:sldLayoutId id="2147483666" r:id="rId8"/>
    <p:sldLayoutId id="2147483662" r:id="rId9"/>
    <p:sldLayoutId id="2147483652" r:id="rId10"/>
    <p:sldLayoutId id="2147483654" r:id="rId11"/>
    <p:sldLayoutId id="2147483667" r:id="rId12"/>
    <p:sldLayoutId id="2147483668" r:id="rId13"/>
  </p:sldLayoutIdLst>
  <p:txStyles>
    <p:titleStyle>
      <a:lvl1pPr algn="l" defTabSz="914400"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AA45AB-02F0-794B-9086-C5954F73C468}"/>
              </a:ext>
            </a:extLst>
          </p:cNvPr>
          <p:cNvSpPr>
            <a:spLocks noGrp="1"/>
          </p:cNvSpPr>
          <p:nvPr>
            <p:ph type="ctrTitle"/>
          </p:nvPr>
        </p:nvSpPr>
        <p:spPr/>
        <p:txBody>
          <a:bodyPr>
            <a:normAutofit/>
          </a:bodyPr>
          <a:lstStyle/>
          <a:p>
            <a:r>
              <a:rPr lang="fi-FI" dirty="0">
                <a:latin typeface="+mj-lt"/>
                <a:ea typeface="Fira Sans" panose="020B0503050000020004" pitchFamily="34" charset="0"/>
              </a:rPr>
              <a:t>Kesätyökysely kesätyöntekijöille</a:t>
            </a:r>
            <a:br>
              <a:rPr lang="fi-FI" dirty="0">
                <a:latin typeface="+mj-lt"/>
                <a:ea typeface="Fira Sans" panose="020B0503050000020004" pitchFamily="34" charset="0"/>
              </a:rPr>
            </a:br>
            <a:r>
              <a:rPr lang="fi-FI" dirty="0">
                <a:latin typeface="+mj-lt"/>
                <a:ea typeface="Fira Sans" panose="020B0503050000020004" pitchFamily="34" charset="0"/>
              </a:rPr>
              <a:t>2022</a:t>
            </a:r>
          </a:p>
        </p:txBody>
      </p:sp>
    </p:spTree>
    <p:extLst>
      <p:ext uri="{BB962C8B-B14F-4D97-AF65-F5344CB8AC3E}">
        <p14:creationId xmlns:p14="http://schemas.microsoft.com/office/powerpoint/2010/main" val="2015629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35E276-F601-37AD-0FE5-EB0A646213C9}"/>
              </a:ext>
            </a:extLst>
          </p:cNvPr>
          <p:cNvSpPr>
            <a:spLocks noGrp="1"/>
          </p:cNvSpPr>
          <p:nvPr>
            <p:ph type="title"/>
          </p:nvPr>
        </p:nvSpPr>
        <p:spPr>
          <a:xfrm>
            <a:off x="1379785" y="249128"/>
            <a:ext cx="9862930" cy="1542349"/>
          </a:xfrm>
        </p:spPr>
        <p:txBody>
          <a:bodyPr>
            <a:normAutofit/>
          </a:bodyPr>
          <a:lstStyle/>
          <a:p>
            <a:r>
              <a:rPr lang="fi-FI" dirty="0"/>
              <a:t>Suosittelutodennäköisyys</a:t>
            </a:r>
            <a:br>
              <a:rPr lang="fi-FI" sz="600" dirty="0"/>
            </a:br>
            <a:br>
              <a:rPr lang="fi-FI" sz="600" dirty="0"/>
            </a:br>
            <a:r>
              <a:rPr lang="fi-FI" sz="1600" dirty="0"/>
              <a:t>Kuinka todennäköistä on, että suosittelisit kesätyöpaikan työnantajaasi ystävällesi tai tuttavallesi? </a:t>
            </a:r>
            <a:br>
              <a:rPr lang="fi-FI" sz="1600" dirty="0"/>
            </a:br>
            <a:r>
              <a:rPr lang="fi-FI" sz="1600" dirty="0"/>
              <a:t>(0 ei lainkaan todennäköistä – 10 erittäin todennäköistä)</a:t>
            </a:r>
            <a:endParaRPr lang="fi-FI" dirty="0"/>
          </a:p>
        </p:txBody>
      </p:sp>
      <p:sp>
        <p:nvSpPr>
          <p:cNvPr id="15" name="Suorakulmio 14">
            <a:extLst>
              <a:ext uri="{FF2B5EF4-FFF2-40B4-BE49-F238E27FC236}">
                <a16:creationId xmlns:a16="http://schemas.microsoft.com/office/drawing/2014/main" id="{C21465FB-AD4C-A51A-DD6E-EDFF68E23670}"/>
              </a:ext>
            </a:extLst>
          </p:cNvPr>
          <p:cNvSpPr/>
          <p:nvPr/>
        </p:nvSpPr>
        <p:spPr>
          <a:xfrm>
            <a:off x="1528152" y="2223796"/>
            <a:ext cx="709126" cy="587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rgbClr val="000000"/>
                </a:solidFill>
              </a:rPr>
              <a:t>0</a:t>
            </a:r>
          </a:p>
        </p:txBody>
      </p:sp>
      <p:sp>
        <p:nvSpPr>
          <p:cNvPr id="5" name="Suorakulmio 4">
            <a:extLst>
              <a:ext uri="{FF2B5EF4-FFF2-40B4-BE49-F238E27FC236}">
                <a16:creationId xmlns:a16="http://schemas.microsoft.com/office/drawing/2014/main" id="{4C6C3DFB-392F-77CD-A8D7-A11B59AAFB89}"/>
              </a:ext>
            </a:extLst>
          </p:cNvPr>
          <p:cNvSpPr/>
          <p:nvPr/>
        </p:nvSpPr>
        <p:spPr>
          <a:xfrm>
            <a:off x="2388638" y="2231767"/>
            <a:ext cx="709126" cy="587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rgbClr val="000000"/>
                </a:solidFill>
              </a:rPr>
              <a:t>1</a:t>
            </a:r>
          </a:p>
        </p:txBody>
      </p:sp>
      <p:sp>
        <p:nvSpPr>
          <p:cNvPr id="6" name="Suorakulmio 5">
            <a:extLst>
              <a:ext uri="{FF2B5EF4-FFF2-40B4-BE49-F238E27FC236}">
                <a16:creationId xmlns:a16="http://schemas.microsoft.com/office/drawing/2014/main" id="{7E49B0A5-CCD7-DC6D-6B69-A4407E4A4D91}"/>
              </a:ext>
            </a:extLst>
          </p:cNvPr>
          <p:cNvSpPr/>
          <p:nvPr/>
        </p:nvSpPr>
        <p:spPr>
          <a:xfrm>
            <a:off x="3249132" y="2223796"/>
            <a:ext cx="709126" cy="587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rgbClr val="000000"/>
                </a:solidFill>
              </a:rPr>
              <a:t>2</a:t>
            </a:r>
          </a:p>
        </p:txBody>
      </p:sp>
      <p:sp>
        <p:nvSpPr>
          <p:cNvPr id="9" name="Suorakulmio 8">
            <a:extLst>
              <a:ext uri="{FF2B5EF4-FFF2-40B4-BE49-F238E27FC236}">
                <a16:creationId xmlns:a16="http://schemas.microsoft.com/office/drawing/2014/main" id="{5F031B1A-1C51-DC28-86AD-42314A667708}"/>
              </a:ext>
            </a:extLst>
          </p:cNvPr>
          <p:cNvSpPr/>
          <p:nvPr/>
        </p:nvSpPr>
        <p:spPr>
          <a:xfrm>
            <a:off x="4109622" y="2223796"/>
            <a:ext cx="709126" cy="587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rgbClr val="000000"/>
                </a:solidFill>
              </a:rPr>
              <a:t>3</a:t>
            </a:r>
          </a:p>
        </p:txBody>
      </p:sp>
      <p:sp>
        <p:nvSpPr>
          <p:cNvPr id="10" name="Suorakulmio 9">
            <a:extLst>
              <a:ext uri="{FF2B5EF4-FFF2-40B4-BE49-F238E27FC236}">
                <a16:creationId xmlns:a16="http://schemas.microsoft.com/office/drawing/2014/main" id="{1E7FEC97-8BD6-2596-7C12-AFDFD28A16CC}"/>
              </a:ext>
            </a:extLst>
          </p:cNvPr>
          <p:cNvSpPr/>
          <p:nvPr/>
        </p:nvSpPr>
        <p:spPr>
          <a:xfrm>
            <a:off x="4970112" y="2223796"/>
            <a:ext cx="709126" cy="587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rgbClr val="000000"/>
                </a:solidFill>
              </a:rPr>
              <a:t>4</a:t>
            </a:r>
          </a:p>
        </p:txBody>
      </p:sp>
      <p:sp>
        <p:nvSpPr>
          <p:cNvPr id="11" name="Suorakulmio 10">
            <a:extLst>
              <a:ext uri="{FF2B5EF4-FFF2-40B4-BE49-F238E27FC236}">
                <a16:creationId xmlns:a16="http://schemas.microsoft.com/office/drawing/2014/main" id="{4FABFDEE-BE23-363B-EE05-B67A74D6448B}"/>
              </a:ext>
            </a:extLst>
          </p:cNvPr>
          <p:cNvSpPr/>
          <p:nvPr/>
        </p:nvSpPr>
        <p:spPr>
          <a:xfrm>
            <a:off x="5830602" y="2223796"/>
            <a:ext cx="709126" cy="587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rgbClr val="000000"/>
                </a:solidFill>
              </a:rPr>
              <a:t>5</a:t>
            </a:r>
          </a:p>
        </p:txBody>
      </p:sp>
      <p:sp>
        <p:nvSpPr>
          <p:cNvPr id="12" name="Suorakulmio 11">
            <a:extLst>
              <a:ext uri="{FF2B5EF4-FFF2-40B4-BE49-F238E27FC236}">
                <a16:creationId xmlns:a16="http://schemas.microsoft.com/office/drawing/2014/main" id="{999EBD74-E3E4-BB5F-F8C4-6DF11EA7C6FE}"/>
              </a:ext>
            </a:extLst>
          </p:cNvPr>
          <p:cNvSpPr/>
          <p:nvPr/>
        </p:nvSpPr>
        <p:spPr>
          <a:xfrm>
            <a:off x="6691092" y="2223796"/>
            <a:ext cx="709126" cy="587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rgbClr val="000000"/>
                </a:solidFill>
              </a:rPr>
              <a:t>6</a:t>
            </a:r>
          </a:p>
        </p:txBody>
      </p:sp>
      <p:sp>
        <p:nvSpPr>
          <p:cNvPr id="13" name="Suorakulmio 12">
            <a:extLst>
              <a:ext uri="{FF2B5EF4-FFF2-40B4-BE49-F238E27FC236}">
                <a16:creationId xmlns:a16="http://schemas.microsoft.com/office/drawing/2014/main" id="{9DA90326-5784-BF25-20EE-53CD367E6BF7}"/>
              </a:ext>
            </a:extLst>
          </p:cNvPr>
          <p:cNvSpPr/>
          <p:nvPr/>
        </p:nvSpPr>
        <p:spPr>
          <a:xfrm>
            <a:off x="7551582" y="2223796"/>
            <a:ext cx="709126" cy="587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rgbClr val="000000"/>
                </a:solidFill>
              </a:rPr>
              <a:t>7</a:t>
            </a:r>
          </a:p>
        </p:txBody>
      </p:sp>
      <p:sp>
        <p:nvSpPr>
          <p:cNvPr id="14" name="Suorakulmio 13">
            <a:extLst>
              <a:ext uri="{FF2B5EF4-FFF2-40B4-BE49-F238E27FC236}">
                <a16:creationId xmlns:a16="http://schemas.microsoft.com/office/drawing/2014/main" id="{F9172797-C886-74F0-2E77-55AA3973FC19}"/>
              </a:ext>
            </a:extLst>
          </p:cNvPr>
          <p:cNvSpPr/>
          <p:nvPr/>
        </p:nvSpPr>
        <p:spPr>
          <a:xfrm>
            <a:off x="8412072" y="2223796"/>
            <a:ext cx="709126" cy="587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rgbClr val="000000"/>
                </a:solidFill>
              </a:rPr>
              <a:t>8</a:t>
            </a:r>
          </a:p>
        </p:txBody>
      </p:sp>
      <p:sp>
        <p:nvSpPr>
          <p:cNvPr id="8" name="Suorakulmio 7">
            <a:extLst>
              <a:ext uri="{FF2B5EF4-FFF2-40B4-BE49-F238E27FC236}">
                <a16:creationId xmlns:a16="http://schemas.microsoft.com/office/drawing/2014/main" id="{AC8A6B2E-B640-842F-106F-EFB0D72FAAB9}"/>
              </a:ext>
            </a:extLst>
          </p:cNvPr>
          <p:cNvSpPr/>
          <p:nvPr/>
        </p:nvSpPr>
        <p:spPr>
          <a:xfrm>
            <a:off x="9272562" y="2223796"/>
            <a:ext cx="709126" cy="587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rgbClr val="000000"/>
                </a:solidFill>
              </a:rPr>
              <a:t>9</a:t>
            </a:r>
          </a:p>
        </p:txBody>
      </p:sp>
      <p:sp>
        <p:nvSpPr>
          <p:cNvPr id="7" name="Suorakulmio 6">
            <a:extLst>
              <a:ext uri="{FF2B5EF4-FFF2-40B4-BE49-F238E27FC236}">
                <a16:creationId xmlns:a16="http://schemas.microsoft.com/office/drawing/2014/main" id="{7A192F6C-AC07-ADFF-3357-26BDA3AC6CF0}"/>
              </a:ext>
            </a:extLst>
          </p:cNvPr>
          <p:cNvSpPr/>
          <p:nvPr/>
        </p:nvSpPr>
        <p:spPr>
          <a:xfrm>
            <a:off x="10133048" y="2223796"/>
            <a:ext cx="709126" cy="587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rgbClr val="000000"/>
                </a:solidFill>
              </a:rPr>
              <a:t>10</a:t>
            </a:r>
          </a:p>
        </p:txBody>
      </p:sp>
      <p:sp>
        <p:nvSpPr>
          <p:cNvPr id="17" name="Vasen aaltosulje 16" descr="Suosittelutodennäköisyys, kuinka todennäköisesti suosittelisit kesätyöpaikan työnantajaasi ystävällesi tai tuttavallesi. 21% arvostelijoista antoi arvosanan 0-6.">
            <a:extLst>
              <a:ext uri="{FF2B5EF4-FFF2-40B4-BE49-F238E27FC236}">
                <a16:creationId xmlns:a16="http://schemas.microsoft.com/office/drawing/2014/main" id="{BC227C5D-ED30-0C65-93EC-334EE8AB9586}"/>
              </a:ext>
            </a:extLst>
          </p:cNvPr>
          <p:cNvSpPr/>
          <p:nvPr/>
        </p:nvSpPr>
        <p:spPr>
          <a:xfrm rot="16200000">
            <a:off x="4242584" y="271367"/>
            <a:ext cx="443203" cy="58720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20" name="Tekstiruutu 19">
            <a:extLst>
              <a:ext uri="{FF2B5EF4-FFF2-40B4-BE49-F238E27FC236}">
                <a16:creationId xmlns:a16="http://schemas.microsoft.com/office/drawing/2014/main" id="{E55473A2-80FC-1D45-01C2-944B43FCB29E}"/>
              </a:ext>
            </a:extLst>
          </p:cNvPr>
          <p:cNvSpPr txBox="1"/>
          <p:nvPr/>
        </p:nvSpPr>
        <p:spPr>
          <a:xfrm>
            <a:off x="3958258" y="3444943"/>
            <a:ext cx="1118632" cy="523220"/>
          </a:xfrm>
          <a:prstGeom prst="rect">
            <a:avLst/>
          </a:prstGeom>
          <a:noFill/>
        </p:spPr>
        <p:txBody>
          <a:bodyPr wrap="square" rtlCol="0">
            <a:spAutoFit/>
          </a:bodyPr>
          <a:lstStyle/>
          <a:p>
            <a:pPr algn="ctr"/>
            <a:r>
              <a:rPr lang="fi-FI" sz="1400" dirty="0"/>
              <a:t>Arvostelijat</a:t>
            </a:r>
          </a:p>
          <a:p>
            <a:pPr algn="ctr"/>
            <a:r>
              <a:rPr lang="fi-FI" sz="1400" dirty="0"/>
              <a:t>21 %</a:t>
            </a:r>
          </a:p>
        </p:txBody>
      </p:sp>
      <p:sp>
        <p:nvSpPr>
          <p:cNvPr id="18" name="Vasen aaltosulje 17" descr="Suosittelutodennäköisyys, kuinka todennäköisesti suosittelisit kesätyöpaikan työnantajaasi ystävällesi tai tuttavallesi. 34% antoi arvosanan 6-7.">
            <a:extLst>
              <a:ext uri="{FF2B5EF4-FFF2-40B4-BE49-F238E27FC236}">
                <a16:creationId xmlns:a16="http://schemas.microsoft.com/office/drawing/2014/main" id="{59682B1A-5EC8-38A5-736B-848D4BBA8808}"/>
              </a:ext>
            </a:extLst>
          </p:cNvPr>
          <p:cNvSpPr/>
          <p:nvPr/>
        </p:nvSpPr>
        <p:spPr>
          <a:xfrm rot="16200000">
            <a:off x="8125159" y="2432960"/>
            <a:ext cx="443202" cy="15488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21" name="Tekstiruutu 20">
            <a:extLst>
              <a:ext uri="{FF2B5EF4-FFF2-40B4-BE49-F238E27FC236}">
                <a16:creationId xmlns:a16="http://schemas.microsoft.com/office/drawing/2014/main" id="{523EDAE8-CB55-4B57-49F9-2A7E1A1577A4}"/>
              </a:ext>
            </a:extLst>
          </p:cNvPr>
          <p:cNvSpPr txBox="1"/>
          <p:nvPr/>
        </p:nvSpPr>
        <p:spPr>
          <a:xfrm>
            <a:off x="7935176" y="3444943"/>
            <a:ext cx="651064" cy="307777"/>
          </a:xfrm>
          <a:prstGeom prst="rect">
            <a:avLst/>
          </a:prstGeom>
          <a:noFill/>
        </p:spPr>
        <p:txBody>
          <a:bodyPr wrap="square" rtlCol="0">
            <a:spAutoFit/>
          </a:bodyPr>
          <a:lstStyle/>
          <a:p>
            <a:r>
              <a:rPr lang="fi-FI" sz="1400" dirty="0"/>
              <a:t>34 %</a:t>
            </a:r>
          </a:p>
        </p:txBody>
      </p:sp>
      <p:sp>
        <p:nvSpPr>
          <p:cNvPr id="19" name="Vasen aaltosulje 18" descr="Suosittelutodennäköisyys, kuinka todennäköisesti suosittelisit kesätyöpaikan työnantajaasi ystävällesi tai tuttavallesi. 45% suosittelijoista antoi arvosanan 9-10.">
            <a:extLst>
              <a:ext uri="{FF2B5EF4-FFF2-40B4-BE49-F238E27FC236}">
                <a16:creationId xmlns:a16="http://schemas.microsoft.com/office/drawing/2014/main" id="{57D25DC4-A422-82AF-A7D1-FA0A54F9E0E5}"/>
              </a:ext>
            </a:extLst>
          </p:cNvPr>
          <p:cNvSpPr/>
          <p:nvPr/>
        </p:nvSpPr>
        <p:spPr>
          <a:xfrm rot="16200000">
            <a:off x="9826435" y="2432960"/>
            <a:ext cx="443202" cy="15488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22" name="Tekstiruutu 21">
            <a:extLst>
              <a:ext uri="{FF2B5EF4-FFF2-40B4-BE49-F238E27FC236}">
                <a16:creationId xmlns:a16="http://schemas.microsoft.com/office/drawing/2014/main" id="{6A14BDAD-6389-203A-1292-32669C94F45A}"/>
              </a:ext>
            </a:extLst>
          </p:cNvPr>
          <p:cNvSpPr txBox="1"/>
          <p:nvPr/>
        </p:nvSpPr>
        <p:spPr>
          <a:xfrm>
            <a:off x="9643719" y="3444943"/>
            <a:ext cx="1250302" cy="523220"/>
          </a:xfrm>
          <a:prstGeom prst="rect">
            <a:avLst/>
          </a:prstGeom>
          <a:noFill/>
        </p:spPr>
        <p:txBody>
          <a:bodyPr wrap="square" rtlCol="0">
            <a:spAutoFit/>
          </a:bodyPr>
          <a:lstStyle/>
          <a:p>
            <a:r>
              <a:rPr lang="fi-FI" sz="1400" dirty="0"/>
              <a:t>Suosittelijat 45 %</a:t>
            </a:r>
          </a:p>
        </p:txBody>
      </p:sp>
      <p:sp>
        <p:nvSpPr>
          <p:cNvPr id="24" name="Ellipsi 23">
            <a:extLst>
              <a:ext uri="{FF2B5EF4-FFF2-40B4-BE49-F238E27FC236}">
                <a16:creationId xmlns:a16="http://schemas.microsoft.com/office/drawing/2014/main" id="{D5DFA542-4237-C687-696B-5FBA3E05786C}"/>
              </a:ext>
            </a:extLst>
          </p:cNvPr>
          <p:cNvSpPr/>
          <p:nvPr/>
        </p:nvSpPr>
        <p:spPr>
          <a:xfrm>
            <a:off x="4818748" y="4135824"/>
            <a:ext cx="3441960" cy="1814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a:solidFill>
                  <a:srgbClr val="000000"/>
                </a:solidFill>
              </a:rPr>
              <a:t>eNPS 24</a:t>
            </a:r>
          </a:p>
          <a:p>
            <a:pPr algn="ctr"/>
            <a:r>
              <a:rPr lang="fi-FI" sz="2800">
                <a:solidFill>
                  <a:srgbClr val="000000"/>
                </a:solidFill>
              </a:rPr>
              <a:t>Keskiarvo 7,8</a:t>
            </a:r>
            <a:endParaRPr lang="fi-FI" sz="2800" dirty="0">
              <a:solidFill>
                <a:srgbClr val="000000"/>
              </a:solidFill>
            </a:endParaRPr>
          </a:p>
        </p:txBody>
      </p:sp>
    </p:spTree>
    <p:extLst>
      <p:ext uri="{BB962C8B-B14F-4D97-AF65-F5344CB8AC3E}">
        <p14:creationId xmlns:p14="http://schemas.microsoft.com/office/powerpoint/2010/main" val="312872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29FA31E7-F68A-0D6D-A09C-7E3715A06904}"/>
              </a:ext>
            </a:extLst>
          </p:cNvPr>
          <p:cNvSpPr>
            <a:spLocks noGrp="1"/>
          </p:cNvSpPr>
          <p:nvPr>
            <p:ph type="title"/>
          </p:nvPr>
        </p:nvSpPr>
        <p:spPr/>
        <p:txBody>
          <a:bodyPr/>
          <a:lstStyle/>
          <a:p>
            <a:r>
              <a:rPr lang="fi-FI" dirty="0"/>
              <a:t>Nostoja avoimista kommenteista</a:t>
            </a:r>
          </a:p>
        </p:txBody>
      </p:sp>
    </p:spTree>
    <p:extLst>
      <p:ext uri="{BB962C8B-B14F-4D97-AF65-F5344CB8AC3E}">
        <p14:creationId xmlns:p14="http://schemas.microsoft.com/office/powerpoint/2010/main" val="1266636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2E7C7D0-413F-F64F-82DF-C51CC13A3409}"/>
              </a:ext>
            </a:extLst>
          </p:cNvPr>
          <p:cNvSpPr>
            <a:spLocks noGrp="1"/>
          </p:cNvSpPr>
          <p:nvPr>
            <p:ph type="title"/>
          </p:nvPr>
        </p:nvSpPr>
        <p:spPr/>
        <p:txBody>
          <a:bodyPr/>
          <a:lstStyle/>
          <a:p>
            <a:r>
              <a:rPr lang="fi-FI" dirty="0"/>
              <a:t>Avoimista kommenteista lyhyesti</a:t>
            </a:r>
          </a:p>
        </p:txBody>
      </p:sp>
      <p:sp>
        <p:nvSpPr>
          <p:cNvPr id="5" name="Sisällön paikkamerkki 4">
            <a:extLst>
              <a:ext uri="{FF2B5EF4-FFF2-40B4-BE49-F238E27FC236}">
                <a16:creationId xmlns:a16="http://schemas.microsoft.com/office/drawing/2014/main" id="{32EAC8C3-C9B7-1EF3-5DBF-6881C15CCEC1}"/>
              </a:ext>
            </a:extLst>
          </p:cNvPr>
          <p:cNvSpPr>
            <a:spLocks noGrp="1"/>
          </p:cNvSpPr>
          <p:nvPr>
            <p:ph sz="half" idx="1"/>
          </p:nvPr>
        </p:nvSpPr>
        <p:spPr>
          <a:solidFill>
            <a:schemeClr val="accent3">
              <a:lumMod val="20000"/>
              <a:lumOff val="80000"/>
            </a:schemeClr>
          </a:solidFill>
        </p:spPr>
        <p:txBody>
          <a:bodyPr numCol="1">
            <a:normAutofit/>
          </a:bodyPr>
          <a:lstStyle/>
          <a:p>
            <a:pPr marL="0" indent="0">
              <a:buNone/>
            </a:pPr>
            <a:r>
              <a:rPr lang="fi-FI" sz="1800" dirty="0"/>
              <a:t>Myönteiset mieleen jääneet asiat</a:t>
            </a:r>
          </a:p>
          <a:p>
            <a:r>
              <a:rPr lang="fi-FI" sz="1400" dirty="0"/>
              <a:t>Hyvää työilmapiiriä ja mukavia työkavereita kommentoitiin todella paljon</a:t>
            </a:r>
          </a:p>
          <a:p>
            <a:r>
              <a:rPr lang="fi-FI" sz="1400" dirty="0"/>
              <a:t>Vastuun saaminen sopivassa määrin</a:t>
            </a:r>
          </a:p>
          <a:p>
            <a:r>
              <a:rPr lang="fi-FI" sz="1400" dirty="0"/>
              <a:t>Uuden oppiminen</a:t>
            </a:r>
          </a:p>
          <a:p>
            <a:r>
              <a:rPr lang="fi-FI" sz="1400" dirty="0"/>
              <a:t>Oman alan työkokemuksen kerryttäminen</a:t>
            </a:r>
          </a:p>
          <a:p>
            <a:r>
              <a:rPr lang="fi-FI" sz="1400" dirty="0"/>
              <a:t>Asiakaskohtaamiset nostettiin monessa kommentissa esiin positiivisina</a:t>
            </a:r>
          </a:p>
          <a:p>
            <a:r>
              <a:rPr lang="fi-FI" sz="1400" dirty="0"/>
              <a:t>Saatu palaute koettiin arvokkaaksi niin esimieheltä kuin muilta työyhteisössä sekä asiakkailta</a:t>
            </a:r>
          </a:p>
          <a:p>
            <a:r>
              <a:rPr lang="fi-FI" sz="1400" dirty="0"/>
              <a:t>Laajaa perehdytysjaksoa arvostettiin</a:t>
            </a:r>
          </a:p>
          <a:p>
            <a:r>
              <a:rPr lang="fi-FI" sz="1400" dirty="0"/>
              <a:t>Työn sisältöjä, mielekästä työtä, vaihtelevia työtehtäviä ja erilaisia työpäiviä kommentoitiin mielekkäinä asioina kesätyössä.</a:t>
            </a:r>
          </a:p>
          <a:p>
            <a:pPr marL="0" indent="0">
              <a:buNone/>
            </a:pPr>
            <a:endParaRPr lang="fi-FI" dirty="0"/>
          </a:p>
        </p:txBody>
      </p:sp>
      <p:sp>
        <p:nvSpPr>
          <p:cNvPr id="6" name="Sisällön paikkamerkki 5">
            <a:extLst>
              <a:ext uri="{FF2B5EF4-FFF2-40B4-BE49-F238E27FC236}">
                <a16:creationId xmlns:a16="http://schemas.microsoft.com/office/drawing/2014/main" id="{B88E557B-13E4-5B1F-F711-86D319F0DC15}"/>
              </a:ext>
            </a:extLst>
          </p:cNvPr>
          <p:cNvSpPr>
            <a:spLocks noGrp="1"/>
          </p:cNvSpPr>
          <p:nvPr>
            <p:ph sz="half" idx="2"/>
          </p:nvPr>
        </p:nvSpPr>
        <p:spPr>
          <a:solidFill>
            <a:schemeClr val="accent5">
              <a:lumMod val="40000"/>
              <a:lumOff val="60000"/>
            </a:schemeClr>
          </a:solidFill>
        </p:spPr>
        <p:txBody>
          <a:bodyPr>
            <a:normAutofit/>
          </a:bodyPr>
          <a:lstStyle/>
          <a:p>
            <a:pPr marL="0" indent="0">
              <a:buNone/>
            </a:pPr>
            <a:r>
              <a:rPr lang="fi-FI" sz="1800" dirty="0"/>
              <a:t>Kehitettävät asiat</a:t>
            </a:r>
          </a:p>
          <a:p>
            <a:r>
              <a:rPr lang="fi-FI" sz="1400" dirty="0"/>
              <a:t>Osa koki perehdytyksen liian suppeana ja ohjeita toivottiin myös kirjallisena</a:t>
            </a:r>
          </a:p>
          <a:p>
            <a:r>
              <a:rPr lang="fi-FI" sz="1400" dirty="0"/>
              <a:t>Palautetta toivottiin enemmän työn aikana, ei vasta kesätöiden päätyttyä.</a:t>
            </a:r>
          </a:p>
          <a:p>
            <a:r>
              <a:rPr lang="fi-FI" sz="1400" dirty="0"/>
              <a:t>Positiivisuutta ja kannustamista toivottiin lisää.</a:t>
            </a:r>
          </a:p>
          <a:p>
            <a:r>
              <a:rPr lang="fi-FI" sz="1400" dirty="0"/>
              <a:t>Palkkausta toivottiin paremmaksi joissain kommenteissa.</a:t>
            </a:r>
          </a:p>
          <a:p>
            <a:r>
              <a:rPr lang="fi-FI" sz="1400" dirty="0"/>
              <a:t>Henkilöstön määrä koettiin joissain paikoissa liian vähäiseksi </a:t>
            </a:r>
          </a:p>
          <a:p>
            <a:r>
              <a:rPr lang="fi-FI" sz="1400" dirty="0"/>
              <a:t>Esimiehen toiminta nostettiin kehitettävänä asiana muutamissa kommenteissa. </a:t>
            </a:r>
          </a:p>
          <a:p>
            <a:r>
              <a:rPr lang="fi-FI" sz="1400" dirty="0"/>
              <a:t>Työntekijän huomiointia toivottiin enemmän, esimerkiksi kysymällä miten kesätyössä menee.</a:t>
            </a:r>
          </a:p>
        </p:txBody>
      </p:sp>
    </p:spTree>
    <p:extLst>
      <p:ext uri="{BB962C8B-B14F-4D97-AF65-F5344CB8AC3E}">
        <p14:creationId xmlns:p14="http://schemas.microsoft.com/office/powerpoint/2010/main" val="3412288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B57E4C8E-76B5-0EAA-DCE1-75261F059195}"/>
              </a:ext>
            </a:extLst>
          </p:cNvPr>
          <p:cNvSpPr>
            <a:spLocks noGrp="1"/>
          </p:cNvSpPr>
          <p:nvPr>
            <p:ph type="title"/>
          </p:nvPr>
        </p:nvSpPr>
        <p:spPr/>
        <p:txBody>
          <a:bodyPr>
            <a:normAutofit/>
          </a:bodyPr>
          <a:lstStyle/>
          <a:p>
            <a:r>
              <a:rPr lang="fi-FI" sz="2800" dirty="0"/>
              <a:t>Mitkä asiat jäivät kesätöistä mieleesi myönteisimpinä? </a:t>
            </a:r>
            <a:r>
              <a:rPr lang="fi-FI" sz="2000" dirty="0"/>
              <a:t>Esimerkkejä avoimista kommenteista 1/2</a:t>
            </a:r>
            <a:endParaRPr lang="fi-FI" dirty="0"/>
          </a:p>
        </p:txBody>
      </p:sp>
      <p:sp>
        <p:nvSpPr>
          <p:cNvPr id="5" name="Sisällön paikkamerkki 4">
            <a:extLst>
              <a:ext uri="{FF2B5EF4-FFF2-40B4-BE49-F238E27FC236}">
                <a16:creationId xmlns:a16="http://schemas.microsoft.com/office/drawing/2014/main" id="{327E214E-F096-F74A-DFAE-7856DB98B8C6}"/>
              </a:ext>
            </a:extLst>
          </p:cNvPr>
          <p:cNvSpPr>
            <a:spLocks noGrp="1"/>
          </p:cNvSpPr>
          <p:nvPr>
            <p:ph idx="1"/>
          </p:nvPr>
        </p:nvSpPr>
        <p:spPr>
          <a:xfrm>
            <a:off x="1055688" y="1578901"/>
            <a:ext cx="10328315" cy="4729824"/>
          </a:xfrm>
        </p:spPr>
        <p:txBody>
          <a:bodyPr numCol="2">
            <a:normAutofit lnSpcReduction="10000"/>
          </a:bodyPr>
          <a:lstStyle/>
          <a:p>
            <a:pPr marL="342900" lvl="0" indent="-342900">
              <a:lnSpc>
                <a:spcPct val="115000"/>
              </a:lnSpc>
              <a:buFont typeface="Symbol" panose="05050102010706020507" pitchFamily="18" charset="2"/>
              <a:buChar char=""/>
            </a:pPr>
            <a:r>
              <a:rPr lang="fi-FI" sz="1200" dirty="0">
                <a:effectLst/>
                <a:ea typeface="Arial" panose="020B0604020202020204" pitchFamily="34" charset="0"/>
                <a:cs typeface="Times New Roman" panose="02020603050405020304" pitchFamily="18" charset="0"/>
              </a:rPr>
              <a:t>Aivan ihanat työkaverit ja esihenkilö. Työyhteisö kannustava ja mukava. Myös asiakkaat olivat pääosin ihania.</a:t>
            </a:r>
          </a:p>
          <a:p>
            <a:pPr marL="342900" lvl="0" indent="-342900">
              <a:lnSpc>
                <a:spcPct val="115000"/>
              </a:lnSpc>
              <a:buFont typeface="Symbol" panose="05050102010706020507" pitchFamily="18" charset="2"/>
              <a:buChar char=""/>
            </a:pPr>
            <a:r>
              <a:rPr lang="fi-FI" sz="1200" dirty="0">
                <a:effectLst/>
                <a:ea typeface="Arial" panose="020B0604020202020204" pitchFamily="34" charset="0"/>
                <a:cs typeface="Times New Roman" panose="02020603050405020304" pitchFamily="18" charset="0"/>
              </a:rPr>
              <a:t>Ammatillista kehitystä tulevat asiat.</a:t>
            </a:r>
          </a:p>
          <a:p>
            <a:pPr marL="342900" lvl="0" indent="-342900">
              <a:lnSpc>
                <a:spcPct val="115000"/>
              </a:lnSpc>
              <a:buFont typeface="Symbol" panose="05050102010706020507" pitchFamily="18" charset="2"/>
              <a:buChar char=""/>
            </a:pPr>
            <a:r>
              <a:rPr lang="fi-FI" sz="1200" dirty="0">
                <a:effectLst/>
                <a:ea typeface="Arial" panose="020B0604020202020204" pitchFamily="34" charset="0"/>
                <a:cs typeface="Times New Roman" panose="02020603050405020304" pitchFamily="18" charset="0"/>
              </a:rPr>
              <a:t>Annettiin selkeät ohjeet ja palautetta tehdystä työstä, sekä vastuuta</a:t>
            </a:r>
          </a:p>
          <a:p>
            <a:pPr marL="342900" lvl="0" indent="-342900">
              <a:lnSpc>
                <a:spcPct val="115000"/>
              </a:lnSpc>
              <a:buFont typeface="Symbol" panose="05050102010706020507" pitchFamily="18" charset="2"/>
              <a:buChar char=""/>
            </a:pPr>
            <a:r>
              <a:rPr lang="fi-FI" sz="1200" dirty="0">
                <a:effectLst/>
                <a:ea typeface="Arial" panose="020B0604020202020204" pitchFamily="34" charset="0"/>
                <a:cs typeface="Times New Roman" panose="02020603050405020304" pitchFamily="18" charset="0"/>
              </a:rPr>
              <a:t>Asiakkailta saatu positiivinen palaute ja kiitollisuus työtäni kohtaan</a:t>
            </a:r>
          </a:p>
          <a:p>
            <a:pPr marL="342900" lvl="0" indent="-342900">
              <a:lnSpc>
                <a:spcPct val="115000"/>
              </a:lnSpc>
              <a:buFont typeface="Symbol" panose="05050102010706020507" pitchFamily="18" charset="2"/>
              <a:buChar char=""/>
            </a:pPr>
            <a:r>
              <a:rPr lang="fi-FI" sz="1200" dirty="0" err="1">
                <a:effectLst/>
                <a:ea typeface="Arial" panose="020B0604020202020204" pitchFamily="34" charset="0"/>
                <a:cs typeface="Times New Roman" panose="02020603050405020304" pitchFamily="18" charset="0"/>
              </a:rPr>
              <a:t>Att</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lära</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sig</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nya</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saker</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inför</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framtida</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yrke,att</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träffa</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vänliga</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framtida</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kollegor</a:t>
            </a:r>
            <a:endParaRPr lang="fi-FI" sz="1200" dirty="0">
              <a:effectLst/>
              <a:ea typeface="Arial" panose="020B06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fi-FI" sz="1200" dirty="0" err="1">
                <a:effectLst/>
                <a:ea typeface="Arial" panose="020B0604020202020204" pitchFamily="34" charset="0"/>
                <a:cs typeface="Times New Roman" panose="02020603050405020304" pitchFamily="18" charset="0"/>
              </a:rPr>
              <a:t>Barnen</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som</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jag</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jobbade</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med</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gjorde</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arbetet</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värt</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det</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aldrig</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tungt</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och</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arbeta</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med</a:t>
            </a:r>
            <a:r>
              <a:rPr lang="fi-FI" sz="1200" dirty="0">
                <a:effectLst/>
                <a:ea typeface="Arial" panose="020B0604020202020204" pitchFamily="34" charset="0"/>
                <a:cs typeface="Times New Roman" panose="02020603050405020304" pitchFamily="18" charset="0"/>
              </a:rPr>
              <a:t> dem. </a:t>
            </a:r>
            <a:r>
              <a:rPr lang="fi-FI" sz="1200" dirty="0" err="1">
                <a:effectLst/>
                <a:ea typeface="Arial" panose="020B0604020202020204" pitchFamily="34" charset="0"/>
                <a:cs typeface="Times New Roman" panose="02020603050405020304" pitchFamily="18" charset="0"/>
              </a:rPr>
              <a:t>Kollegorna</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likaså</a:t>
            </a:r>
            <a:r>
              <a:rPr lang="fi-FI" sz="1200" dirty="0">
                <a:effectLst/>
                <a:ea typeface="Arial" panose="020B0604020202020204" pitchFamily="34" charset="0"/>
                <a:cs typeface="Times New Roman" panose="02020603050405020304" pitchFamily="18" charset="0"/>
              </a:rPr>
              <a:t>, de </a:t>
            </a:r>
            <a:r>
              <a:rPr lang="fi-FI" sz="1200" dirty="0" err="1">
                <a:effectLst/>
                <a:ea typeface="Arial" panose="020B0604020202020204" pitchFamily="34" charset="0"/>
                <a:cs typeface="Times New Roman" panose="02020603050405020304" pitchFamily="18" charset="0"/>
              </a:rPr>
              <a:t>gjorde</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det</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kul</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att</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komma</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på</a:t>
            </a:r>
            <a:r>
              <a:rPr lang="fi-FI" sz="1200" dirty="0">
                <a:effectLst/>
                <a:ea typeface="Arial" panose="020B0604020202020204" pitchFamily="34" charset="0"/>
                <a:cs typeface="Times New Roman" panose="02020603050405020304" pitchFamily="18" charset="0"/>
              </a:rPr>
              <a:t> </a:t>
            </a:r>
            <a:r>
              <a:rPr lang="fi-FI" sz="1200" dirty="0" err="1">
                <a:effectLst/>
                <a:ea typeface="Arial" panose="020B0604020202020204" pitchFamily="34" charset="0"/>
                <a:cs typeface="Times New Roman" panose="02020603050405020304" pitchFamily="18" charset="0"/>
              </a:rPr>
              <a:t>jobb</a:t>
            </a:r>
            <a:r>
              <a:rPr lang="fi-FI" sz="1200" dirty="0">
                <a:effectLst/>
                <a:ea typeface="Arial" panose="020B0604020202020204" pitchFamily="34" charset="0"/>
                <a:cs typeface="Times New Roman" panose="02020603050405020304" pitchFamily="18" charset="0"/>
              </a:rPr>
              <a:t>!</a:t>
            </a:r>
          </a:p>
          <a:p>
            <a:pPr marL="342900" lvl="0" indent="-342900">
              <a:lnSpc>
                <a:spcPct val="115000"/>
              </a:lnSpc>
              <a:buFont typeface="Symbol" panose="05050102010706020507" pitchFamily="18" charset="2"/>
              <a:buChar char=""/>
            </a:pPr>
            <a:r>
              <a:rPr lang="fi-FI" sz="1200" dirty="0">
                <a:effectLst/>
                <a:ea typeface="Arial" panose="020B0604020202020204" pitchFamily="34" charset="0"/>
                <a:cs typeface="Times New Roman" panose="02020603050405020304" pitchFamily="18" charset="0"/>
              </a:rPr>
              <a:t>Erittäin mukava työyhteisö ja esimiehet, kannustava ilmapiiri. Opin paljon.</a:t>
            </a:r>
          </a:p>
          <a:p>
            <a:pPr marL="342900" lvl="0" indent="-342900">
              <a:lnSpc>
                <a:spcPct val="115000"/>
              </a:lnSpc>
              <a:buFont typeface="Symbol" panose="05050102010706020507" pitchFamily="18" charset="2"/>
              <a:buChar char=""/>
            </a:pPr>
            <a:r>
              <a:rPr lang="fi-FI" sz="1200" dirty="0">
                <a:effectLst/>
                <a:ea typeface="Arial" panose="020B0604020202020204" pitchFamily="34" charset="0"/>
                <a:cs typeface="Times New Roman" panose="02020603050405020304" pitchFamily="18" charset="0"/>
              </a:rPr>
              <a:t>Esihenkilöiden ja työtovereiden positiivinen asenne sekä heiltä saatu myönteinen sekä rakentava palaute kesätyöjakson aikana.</a:t>
            </a:r>
          </a:p>
          <a:p>
            <a:pPr marL="342900" lvl="0" indent="-342900">
              <a:lnSpc>
                <a:spcPct val="115000"/>
              </a:lnSpc>
              <a:buFont typeface="Symbol" panose="05050102010706020507" pitchFamily="18" charset="2"/>
              <a:buChar char=""/>
            </a:pPr>
            <a:r>
              <a:rPr lang="fi-FI" sz="1200" dirty="0">
                <a:effectLst/>
                <a:ea typeface="Arial" panose="020B0604020202020204" pitchFamily="34" charset="0"/>
                <a:cs typeface="Times New Roman" panose="02020603050405020304" pitchFamily="18" charset="0"/>
              </a:rPr>
              <a:t>Hyvä perehdytys ja kannustava ilmapiiri työpaikalla.</a:t>
            </a:r>
          </a:p>
          <a:p>
            <a:pPr marL="342900" lvl="0" indent="-342900">
              <a:lnSpc>
                <a:spcPct val="115000"/>
              </a:lnSpc>
              <a:buFont typeface="Symbol" panose="05050102010706020507" pitchFamily="18" charset="2"/>
              <a:buChar char=""/>
            </a:pPr>
            <a:r>
              <a:rPr lang="fi-FI" sz="1200" dirty="0">
                <a:effectLst/>
                <a:ea typeface="Arial" panose="020B0604020202020204" pitchFamily="34" charset="0"/>
                <a:cs typeface="Times New Roman" panose="02020603050405020304" pitchFamily="18" charset="0"/>
              </a:rPr>
              <a:t>Hyvä perehdytys. Myös se, että perehdytyksessä painostettiin sitä, että saa ja täytyy kysyä, jos jokin askarruttaa. Oli kiva huomata sen pitävän paikkaansa. Kaikki auttoivat ja tarjosivat apua, jos heillä oli hiljaisempaa.</a:t>
            </a:r>
          </a:p>
          <a:p>
            <a:pPr marL="342900" lvl="0" indent="-342900">
              <a:lnSpc>
                <a:spcPct val="115000"/>
              </a:lnSpc>
              <a:buFont typeface="Symbol" panose="05050102010706020507" pitchFamily="18" charset="2"/>
              <a:buChar char=""/>
            </a:pPr>
            <a:r>
              <a:rPr lang="fi-FI" sz="1200" dirty="0">
                <a:effectLst/>
                <a:ea typeface="Arial" panose="020B0604020202020204" pitchFamily="34" charset="0"/>
                <a:cs typeface="Times New Roman" panose="02020603050405020304" pitchFamily="18" charset="0"/>
              </a:rPr>
              <a:t>Hyvä työilmapiiri, minut otettiin vastaan samanarvoisena työntekijänä, mitään ei oletettu, mutta vastuuta silti sain samalla tavalla mitä pitkäaikaiset työntekijät. Kysyttäessä sain apua. Mielipiteelläni oli väliä työyhteisössä. Kannustava ja palautetta antava työilmapiiri. Huumori oli vahvasti läsnä työyhteisössä.</a:t>
            </a:r>
          </a:p>
          <a:p>
            <a:pPr marL="342900" lvl="0" indent="-342900">
              <a:lnSpc>
                <a:spcPct val="115000"/>
              </a:lnSpc>
              <a:buFont typeface="Symbol" panose="05050102010706020507" pitchFamily="18" charset="2"/>
              <a:buChar char=""/>
            </a:pPr>
            <a:r>
              <a:rPr lang="fi-FI" sz="1200" dirty="0">
                <a:effectLst/>
                <a:ea typeface="Arial" panose="020B0604020202020204" pitchFamily="34" charset="0"/>
                <a:cs typeface="Times New Roman" panose="02020603050405020304" pitchFamily="18" charset="0"/>
              </a:rPr>
              <a:t>Hyvä työilmapiiri, yhteisössä oli mieluista työskennellä ja odotin aina innolla töihin menoa!</a:t>
            </a:r>
          </a:p>
          <a:p>
            <a:pPr marL="342900" lvl="0" indent="-342900">
              <a:lnSpc>
                <a:spcPct val="115000"/>
              </a:lnSpc>
              <a:buFont typeface="Symbol" panose="05050102010706020507" pitchFamily="18" charset="2"/>
              <a:buChar char=""/>
            </a:pPr>
            <a:r>
              <a:rPr lang="fi-FI" sz="1200" dirty="0">
                <a:effectLst/>
                <a:ea typeface="Arial" panose="020B0604020202020204" pitchFamily="34" charset="0"/>
                <a:cs typeface="Times New Roman" panose="02020603050405020304" pitchFamily="18" charset="0"/>
              </a:rPr>
              <a:t>Ihanat työkaverit ja asiakkaat</a:t>
            </a:r>
          </a:p>
          <a:p>
            <a:pPr marL="342900" lvl="0" indent="-342900">
              <a:lnSpc>
                <a:spcPct val="115000"/>
              </a:lnSpc>
              <a:buFont typeface="Symbol" panose="05050102010706020507" pitchFamily="18" charset="2"/>
              <a:buChar char=""/>
            </a:pPr>
            <a:r>
              <a:rPr lang="fi-FI" sz="1200" dirty="0">
                <a:effectLst/>
                <a:ea typeface="Arial" panose="020B0604020202020204" pitchFamily="34" charset="0"/>
                <a:cs typeface="Times New Roman" panose="02020603050405020304" pitchFamily="18" charset="0"/>
              </a:rPr>
              <a:t>Kannustava ilmapiiri</a:t>
            </a:r>
          </a:p>
          <a:p>
            <a:pPr marL="342900" lvl="0" indent="-342900">
              <a:lnSpc>
                <a:spcPct val="115000"/>
              </a:lnSpc>
              <a:buFont typeface="Symbol" panose="05050102010706020507" pitchFamily="18" charset="2"/>
              <a:buChar char=""/>
            </a:pPr>
            <a:r>
              <a:rPr lang="fi-FI" sz="1200" dirty="0">
                <a:effectLst/>
                <a:ea typeface="Arial" panose="020B0604020202020204" pitchFamily="34" charset="0"/>
                <a:cs typeface="Times New Roman" panose="02020603050405020304" pitchFamily="18" charset="0"/>
              </a:rPr>
              <a:t>Kesätyöpaikka on ollut itselle todella mieluinen. Olen nauttinut työnteosta ja päässyt kehittämään ammatillista osaamista koulusta opitusta teoriasta käytäntöön. Olen saanut paljon itsevarmuutta omaan osaamiseni alaani liittyen sekä varmuuden, että opiskelen oikeaa alaa. Työympäristö on ollut kannustava ja apua saa aina kun tarvitsee ja voi varmistaa epäselvyyksiä muilta. Perehdytyksen jälkeen työn teko on itsenäistä ja saan tehdä itsenäisesti työtä omaan tahtiin. </a:t>
            </a:r>
          </a:p>
        </p:txBody>
      </p:sp>
    </p:spTree>
    <p:extLst>
      <p:ext uri="{BB962C8B-B14F-4D97-AF65-F5344CB8AC3E}">
        <p14:creationId xmlns:p14="http://schemas.microsoft.com/office/powerpoint/2010/main" val="3845345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B57E4C8E-76B5-0EAA-DCE1-75261F059195}"/>
              </a:ext>
            </a:extLst>
          </p:cNvPr>
          <p:cNvSpPr>
            <a:spLocks noGrp="1"/>
          </p:cNvSpPr>
          <p:nvPr>
            <p:ph type="title"/>
          </p:nvPr>
        </p:nvSpPr>
        <p:spPr/>
        <p:txBody>
          <a:bodyPr>
            <a:normAutofit/>
          </a:bodyPr>
          <a:lstStyle/>
          <a:p>
            <a:r>
              <a:rPr lang="fi-FI" sz="2800" dirty="0"/>
              <a:t>Mitkä asiat jäivät kesätöistä mieleesi myönteisimpinä? </a:t>
            </a:r>
            <a:r>
              <a:rPr lang="fi-FI" sz="2200" dirty="0"/>
              <a:t>Esimerkkejä avoimista kommenteista 2/2</a:t>
            </a:r>
          </a:p>
        </p:txBody>
      </p:sp>
      <p:sp>
        <p:nvSpPr>
          <p:cNvPr id="5" name="Sisällön paikkamerkki 4">
            <a:extLst>
              <a:ext uri="{FF2B5EF4-FFF2-40B4-BE49-F238E27FC236}">
                <a16:creationId xmlns:a16="http://schemas.microsoft.com/office/drawing/2014/main" id="{327E214E-F096-F74A-DFAE-7856DB98B8C6}"/>
              </a:ext>
            </a:extLst>
          </p:cNvPr>
          <p:cNvSpPr>
            <a:spLocks noGrp="1"/>
          </p:cNvSpPr>
          <p:nvPr>
            <p:ph idx="1"/>
          </p:nvPr>
        </p:nvSpPr>
        <p:spPr>
          <a:xfrm>
            <a:off x="1073019" y="1569749"/>
            <a:ext cx="10169695" cy="4748268"/>
          </a:xfrm>
        </p:spPr>
        <p:txBody>
          <a:bodyPr numCol="2">
            <a:normAutofit fontScale="70000" lnSpcReduction="20000"/>
          </a:bodyPr>
          <a:lstStyle/>
          <a:p>
            <a:pPr marL="342900" indent="-342900">
              <a:lnSpc>
                <a:spcPct val="115000"/>
              </a:lnSpc>
              <a:buFont typeface="Symbol" panose="05050102010706020507" pitchFamily="18" charset="2"/>
              <a:buChar char=""/>
            </a:pPr>
            <a:r>
              <a:rPr lang="fi-FI" sz="1800" dirty="0">
                <a:effectLst/>
                <a:ea typeface="Arial" panose="020B0604020202020204" pitchFamily="34" charset="0"/>
                <a:cs typeface="Times New Roman" panose="02020603050405020304" pitchFamily="18" charset="0"/>
              </a:rPr>
              <a:t>Lasten kanssa leikkiminen.</a:t>
            </a:r>
          </a:p>
          <a:p>
            <a:pPr marL="342900" lvl="0" indent="-342900">
              <a:lnSpc>
                <a:spcPct val="115000"/>
              </a:lnSpc>
              <a:buFont typeface="Symbol" panose="05050102010706020507" pitchFamily="18" charset="2"/>
              <a:buChar char=""/>
            </a:pPr>
            <a:r>
              <a:rPr lang="fi-FI" sz="1800" dirty="0">
                <a:effectLst/>
                <a:ea typeface="Arial" panose="020B0604020202020204" pitchFamily="34" charset="0"/>
                <a:cs typeface="Times New Roman" panose="02020603050405020304" pitchFamily="18" charset="0"/>
              </a:rPr>
              <a:t>Minut perehdytettiin työhön hyvin, minua kohdeltiin työyhteisössä tasa-arvoisena työntekijänä. Työpäivät menivät nopeasti ohi. Vapaa toiveita kuunneltiin ja toteutettiin.</a:t>
            </a:r>
          </a:p>
          <a:p>
            <a:pPr marL="342900" lvl="0" indent="-342900">
              <a:lnSpc>
                <a:spcPct val="115000"/>
              </a:lnSpc>
              <a:buFont typeface="Symbol" panose="05050102010706020507" pitchFamily="18" charset="2"/>
              <a:buChar char=""/>
            </a:pPr>
            <a:r>
              <a:rPr lang="fi-FI" sz="1800" dirty="0">
                <a:effectLst/>
                <a:ea typeface="Arial" panose="020B0604020202020204" pitchFamily="34" charset="0"/>
                <a:cs typeface="Times New Roman" panose="02020603050405020304" pitchFamily="18" charset="0"/>
              </a:rPr>
              <a:t>Missään vaiheessa ei joutunut yksin, vaan sai tarvittaessa apua.</a:t>
            </a:r>
          </a:p>
          <a:p>
            <a:pPr marL="342900" lvl="0" indent="-342900">
              <a:lnSpc>
                <a:spcPct val="115000"/>
              </a:lnSpc>
              <a:buFont typeface="Symbol" panose="05050102010706020507" pitchFamily="18" charset="2"/>
              <a:buChar char=""/>
            </a:pPr>
            <a:r>
              <a:rPr lang="fi-FI" sz="1800" dirty="0">
                <a:effectLst/>
                <a:ea typeface="Arial" panose="020B0604020202020204" pitchFamily="34" charset="0"/>
                <a:cs typeface="Times New Roman" panose="02020603050405020304" pitchFamily="18" charset="0"/>
              </a:rPr>
              <a:t>Perehdytys onnistui kivasti ja työ oli suunniteltu etukäteen kesätyöntekijää varten pehmeäksi alkavaksi.</a:t>
            </a:r>
          </a:p>
          <a:p>
            <a:pPr marL="342900" lvl="0" indent="-342900">
              <a:lnSpc>
                <a:spcPct val="115000"/>
              </a:lnSpc>
              <a:buFont typeface="Symbol" panose="05050102010706020507" pitchFamily="18" charset="2"/>
              <a:buChar char=""/>
            </a:pPr>
            <a:r>
              <a:rPr lang="fi-FI" sz="1800" dirty="0">
                <a:effectLst/>
                <a:ea typeface="Arial" panose="020B0604020202020204" pitchFamily="34" charset="0"/>
                <a:cs typeface="Times New Roman" panose="02020603050405020304" pitchFamily="18" charset="0"/>
              </a:rPr>
              <a:t>Huumori kukkii positiivisesti työyhteisössä.</a:t>
            </a:r>
          </a:p>
          <a:p>
            <a:pPr marL="342900" lvl="0" indent="-342900">
              <a:lnSpc>
                <a:spcPct val="115000"/>
              </a:lnSpc>
              <a:buFont typeface="Symbol" panose="05050102010706020507" pitchFamily="18" charset="2"/>
              <a:buChar char=""/>
            </a:pPr>
            <a:r>
              <a:rPr lang="fi-FI" sz="1800" dirty="0">
                <a:effectLst/>
                <a:ea typeface="Arial" panose="020B0604020202020204" pitchFamily="34" charset="0"/>
                <a:cs typeface="Times New Roman" panose="02020603050405020304" pitchFamily="18" charset="0"/>
              </a:rPr>
              <a:t>Monipuoliset työtehtävät</a:t>
            </a:r>
          </a:p>
          <a:p>
            <a:pPr marL="342900" lvl="0" indent="-342900">
              <a:lnSpc>
                <a:spcPct val="115000"/>
              </a:lnSpc>
              <a:buFont typeface="Symbol" panose="05050102010706020507" pitchFamily="18" charset="2"/>
              <a:buChar char=""/>
            </a:pPr>
            <a:r>
              <a:rPr lang="fi-FI" sz="1800" dirty="0">
                <a:effectLst/>
                <a:ea typeface="Arial" panose="020B0604020202020204" pitchFamily="34" charset="0"/>
                <a:cs typeface="Times New Roman" panose="02020603050405020304" pitchFamily="18" charset="0"/>
              </a:rPr>
              <a:t>Mukava työilmapiiri ja mielenkiintoiset työtehtävät.</a:t>
            </a:r>
          </a:p>
          <a:p>
            <a:pPr marL="342900" lvl="0" indent="-342900">
              <a:lnSpc>
                <a:spcPct val="115000"/>
              </a:lnSpc>
              <a:buFont typeface="Symbol" panose="05050102010706020507" pitchFamily="18" charset="2"/>
              <a:buChar char=""/>
            </a:pPr>
            <a:r>
              <a:rPr lang="fi-FI" sz="1800" dirty="0">
                <a:effectLst/>
                <a:ea typeface="Arial" panose="020B0604020202020204" pitchFamily="34" charset="0"/>
                <a:cs typeface="Times New Roman" panose="02020603050405020304" pitchFamily="18" charset="0"/>
              </a:rPr>
              <a:t>Mukavat työntekijät ja hyvä ilmapiiri.</a:t>
            </a:r>
          </a:p>
          <a:p>
            <a:pPr marL="342900" lvl="0" indent="-342900">
              <a:lnSpc>
                <a:spcPct val="115000"/>
              </a:lnSpc>
              <a:buFont typeface="Symbol" panose="05050102010706020507" pitchFamily="18" charset="2"/>
              <a:buChar char=""/>
            </a:pPr>
            <a:r>
              <a:rPr lang="fi-FI" sz="1800" dirty="0">
                <a:ea typeface="Arial" panose="020B0604020202020204" pitchFamily="34" charset="0"/>
                <a:cs typeface="Times New Roman" panose="02020603050405020304" pitchFamily="18" charset="0"/>
              </a:rPr>
              <a:t>M</a:t>
            </a:r>
            <a:r>
              <a:rPr lang="fi-FI" sz="1800" dirty="0">
                <a:effectLst/>
                <a:ea typeface="Arial" panose="020B0604020202020204" pitchFamily="34" charset="0"/>
                <a:cs typeface="Times New Roman" panose="02020603050405020304" pitchFamily="18" charset="0"/>
              </a:rPr>
              <a:t>yönteinen ja kannustava työilmapiiri.</a:t>
            </a:r>
          </a:p>
          <a:p>
            <a:pPr marL="342900" lvl="0" indent="-342900">
              <a:lnSpc>
                <a:spcPct val="115000"/>
              </a:lnSpc>
              <a:buFont typeface="Symbol" panose="05050102010706020507" pitchFamily="18" charset="2"/>
              <a:buChar char=""/>
            </a:pPr>
            <a:r>
              <a:rPr lang="fi-FI" sz="1800" dirty="0">
                <a:effectLst/>
                <a:ea typeface="Arial" panose="020B0604020202020204" pitchFamily="34" charset="0"/>
                <a:cs typeface="Times New Roman" panose="02020603050405020304" pitchFamily="18" charset="0"/>
              </a:rPr>
              <a:t>Oli mukavaa kuinka minullekin annettiin vastuuta ja minuun luotettiin</a:t>
            </a:r>
          </a:p>
          <a:p>
            <a:pPr marL="342900" lvl="0" indent="-342900">
              <a:lnSpc>
                <a:spcPct val="115000"/>
              </a:lnSpc>
              <a:buFont typeface="Symbol" panose="05050102010706020507" pitchFamily="18" charset="2"/>
              <a:buChar char=""/>
            </a:pPr>
            <a:r>
              <a:rPr lang="fi-FI" sz="1800" dirty="0">
                <a:effectLst/>
                <a:ea typeface="Arial" panose="020B0604020202020204" pitchFamily="34" charset="0"/>
                <a:cs typeface="Times New Roman" panose="02020603050405020304" pitchFamily="18" charset="0"/>
              </a:rPr>
              <a:t>Oman alan töitä, joista sai hyvää kokemusta. Omaan ammattitaitoani ja näkemyksiäni arvostettiin. Hyvä ilmapiiri.</a:t>
            </a:r>
          </a:p>
          <a:p>
            <a:pPr marL="342900" lvl="0" indent="-342900">
              <a:lnSpc>
                <a:spcPct val="115000"/>
              </a:lnSpc>
              <a:buFont typeface="Symbol" panose="05050102010706020507" pitchFamily="18" charset="2"/>
              <a:buChar char=""/>
            </a:pPr>
            <a:r>
              <a:rPr lang="fi-FI" sz="1800" dirty="0">
                <a:effectLst/>
                <a:ea typeface="Arial" panose="020B0604020202020204" pitchFamily="34" charset="0"/>
                <a:cs typeface="Times New Roman" panose="02020603050405020304" pitchFamily="18" charset="0"/>
              </a:rPr>
              <a:t>Omat onnistumiset.</a:t>
            </a:r>
          </a:p>
          <a:p>
            <a:pPr marL="342900" lvl="0" indent="-342900">
              <a:lnSpc>
                <a:spcPct val="115000"/>
              </a:lnSpc>
              <a:buFont typeface="Symbol" panose="05050102010706020507" pitchFamily="18" charset="2"/>
              <a:buChar char=""/>
            </a:pPr>
            <a:r>
              <a:rPr lang="fi-FI" sz="1800" dirty="0">
                <a:effectLst/>
                <a:ea typeface="Arial" panose="020B0604020202020204" pitchFamily="34" charset="0"/>
                <a:cs typeface="Times New Roman" panose="02020603050405020304" pitchFamily="18" charset="0"/>
              </a:rPr>
              <a:t>Onnistuneet kokemukset työssä.</a:t>
            </a:r>
          </a:p>
          <a:p>
            <a:pPr marL="342900" lvl="0" indent="-342900">
              <a:lnSpc>
                <a:spcPct val="115000"/>
              </a:lnSpc>
              <a:buFont typeface="Symbol" panose="05050102010706020507" pitchFamily="18" charset="2"/>
              <a:buChar char=""/>
            </a:pPr>
            <a:r>
              <a:rPr lang="fi-FI" sz="1800" dirty="0">
                <a:effectLst/>
                <a:ea typeface="Arial" panose="020B0604020202020204" pitchFamily="34" charset="0"/>
                <a:cs typeface="Times New Roman" panose="02020603050405020304" pitchFamily="18" charset="0"/>
              </a:rPr>
              <a:t>Opin paljon uusia asioita ja sain uusia kokemuksia sairaalamaailmasta.</a:t>
            </a:r>
          </a:p>
          <a:p>
            <a:pPr marL="342900" lvl="0" indent="-342900">
              <a:lnSpc>
                <a:spcPct val="115000"/>
              </a:lnSpc>
              <a:buFont typeface="Symbol" panose="05050102010706020507" pitchFamily="18" charset="2"/>
              <a:buChar char=""/>
            </a:pPr>
            <a:r>
              <a:rPr lang="fi-FI" sz="1800" dirty="0">
                <a:effectLst/>
                <a:ea typeface="Arial" panose="020B0604020202020204" pitchFamily="34" charset="0"/>
                <a:cs typeface="Times New Roman" panose="02020603050405020304" pitchFamily="18" charset="0"/>
              </a:rPr>
              <a:t>Opin paljon uutta päiväkodin arjesta. Sain tehdä monenlaisia tehtäviä ja ottaa vastuuta. Oli mukavaa työskennellä eri ikäisten lasten kanssa. Lasten kanssa oli mukavaa eikä ollut lainkaan tylsiä päiviä.</a:t>
            </a:r>
          </a:p>
          <a:p>
            <a:pPr marL="342900" lvl="0" indent="-342900">
              <a:lnSpc>
                <a:spcPct val="115000"/>
              </a:lnSpc>
              <a:buFont typeface="Symbol" panose="05050102010706020507" pitchFamily="18" charset="2"/>
              <a:buChar char=""/>
            </a:pPr>
            <a:r>
              <a:rPr lang="fi-FI" sz="1800" dirty="0">
                <a:effectLst/>
                <a:ea typeface="Arial" panose="020B0604020202020204" pitchFamily="34" charset="0"/>
                <a:cs typeface="Times New Roman" panose="02020603050405020304" pitchFamily="18" charset="0"/>
              </a:rPr>
              <a:t>Opin todella laajasti kesän aikana ja uskon hyötyväni tästä jatkossa.</a:t>
            </a:r>
          </a:p>
          <a:p>
            <a:pPr marL="342900" lvl="0" indent="-342900">
              <a:lnSpc>
                <a:spcPct val="115000"/>
              </a:lnSpc>
              <a:buFont typeface="Symbol" panose="05050102010706020507" pitchFamily="18" charset="2"/>
              <a:buChar char=""/>
            </a:pPr>
            <a:r>
              <a:rPr lang="fi-FI" sz="1800" dirty="0">
                <a:effectLst/>
                <a:ea typeface="Arial" panose="020B0604020202020204" pitchFamily="34" charset="0"/>
                <a:cs typeface="Times New Roman" panose="02020603050405020304" pitchFamily="18" charset="0"/>
              </a:rPr>
              <a:t>Perehdytysjakso oli laaja ja antoi tarpeeksi aikaa tutustua materiaaleihin</a:t>
            </a:r>
          </a:p>
          <a:p>
            <a:pPr marL="342900" lvl="0" indent="-342900">
              <a:lnSpc>
                <a:spcPct val="115000"/>
              </a:lnSpc>
              <a:spcAft>
                <a:spcPts val="1000"/>
              </a:spcAft>
              <a:buFont typeface="Symbol" panose="05050102010706020507" pitchFamily="18" charset="2"/>
              <a:buChar char=""/>
            </a:pPr>
            <a:r>
              <a:rPr lang="fi-FI" sz="1800" dirty="0">
                <a:effectLst/>
                <a:ea typeface="Arial" panose="020B0604020202020204" pitchFamily="34" charset="0"/>
                <a:cs typeface="Times New Roman" panose="02020603050405020304" pitchFamily="18" charset="0"/>
              </a:rPr>
              <a:t>Työyhteisö oli yksi parhaimmista missä olen koskaan ollut. Työpaikalla vallitsi kannustava ja myönteinen ilmapiiri. Sain myös valtavasti uutta oppia tuleviin koitoksiin.</a:t>
            </a:r>
          </a:p>
          <a:p>
            <a:endParaRPr lang="fi-FI" dirty="0"/>
          </a:p>
        </p:txBody>
      </p:sp>
    </p:spTree>
    <p:extLst>
      <p:ext uri="{BB962C8B-B14F-4D97-AF65-F5344CB8AC3E}">
        <p14:creationId xmlns:p14="http://schemas.microsoft.com/office/powerpoint/2010/main" val="3247401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6ED1F4-4361-6776-36D2-9445F52C5CA5}"/>
              </a:ext>
            </a:extLst>
          </p:cNvPr>
          <p:cNvSpPr>
            <a:spLocks noGrp="1"/>
          </p:cNvSpPr>
          <p:nvPr>
            <p:ph type="title"/>
          </p:nvPr>
        </p:nvSpPr>
        <p:spPr/>
        <p:txBody>
          <a:bodyPr>
            <a:normAutofit/>
          </a:bodyPr>
          <a:lstStyle/>
          <a:p>
            <a:r>
              <a:rPr lang="fi-FI" sz="2800" dirty="0"/>
              <a:t>Mitä asioita työpaikkasi kannattaisi kehittää työnantajana? </a:t>
            </a:r>
            <a:r>
              <a:rPr lang="fi-FI" sz="2200" dirty="0"/>
              <a:t>Esimerkkejä avoimista kommenteista 1/2</a:t>
            </a:r>
          </a:p>
        </p:txBody>
      </p:sp>
      <p:sp>
        <p:nvSpPr>
          <p:cNvPr id="3" name="Sisällön paikkamerkki 2">
            <a:extLst>
              <a:ext uri="{FF2B5EF4-FFF2-40B4-BE49-F238E27FC236}">
                <a16:creationId xmlns:a16="http://schemas.microsoft.com/office/drawing/2014/main" id="{E9D7E99A-9338-D665-68F7-80B5C6251546}"/>
              </a:ext>
            </a:extLst>
          </p:cNvPr>
          <p:cNvSpPr>
            <a:spLocks noGrp="1"/>
          </p:cNvSpPr>
          <p:nvPr>
            <p:ph idx="1"/>
          </p:nvPr>
        </p:nvSpPr>
        <p:spPr>
          <a:xfrm>
            <a:off x="1055688" y="1569748"/>
            <a:ext cx="10187027" cy="4768161"/>
          </a:xfrm>
        </p:spPr>
        <p:txBody>
          <a:bodyPr numCol="2">
            <a:normAutofit fontScale="55000" lnSpcReduction="20000"/>
          </a:bodyPr>
          <a:lstStyle/>
          <a:p>
            <a:r>
              <a:rPr lang="fi-FI" dirty="0"/>
              <a:t>Ainoa negatiivinen asia oli sisäilmaongelmat</a:t>
            </a:r>
          </a:p>
          <a:p>
            <a:r>
              <a:rPr lang="fi-FI" dirty="0"/>
              <a:t>Ajan varaaminen kunnolla perehdyttämiseen ja selkeä ohjaava henkilö, jonka kanssa asiat ehditään käydä rauhassa läpi. Ei turhaa toistoa henkilön vaihtuessa ja ajan tuhlaamista siihen, että asia jo käyty lävitse.</a:t>
            </a:r>
          </a:p>
          <a:p>
            <a:r>
              <a:rPr lang="fi-FI" dirty="0"/>
              <a:t>Alkuperehdytykseen panostaminen ja selkeyttäminen: yhteisiä käytäntöjä + osastokohtaiset perehdytykset. Työtehtävien karsiminen (esim. nesteiden tilaus ja purku) ja oikeasti panostaminen ja ajan mahdollistaminen kliiniseen farmasiaan myös vuodeosastoilla.</a:t>
            </a:r>
          </a:p>
          <a:p>
            <a:r>
              <a:rPr lang="fi-FI" dirty="0"/>
              <a:t>Alkuun perusasioihin perehdytys paremmin esim. leimaamiset, tunnukset, hr työpöytään ym. tutustuminen.</a:t>
            </a:r>
          </a:p>
          <a:p>
            <a:r>
              <a:rPr lang="fi-FI" dirty="0"/>
              <a:t>Antaa enemmän palautetta</a:t>
            </a:r>
          </a:p>
          <a:p>
            <a:r>
              <a:rPr lang="fi-FI" dirty="0"/>
              <a:t>Antaa selkeämpiä ohjeita ja perehdytystä työhön</a:t>
            </a:r>
          </a:p>
          <a:p>
            <a:r>
              <a:rPr lang="fi-FI" dirty="0"/>
              <a:t>Antaa vastuullisempia tehtäviä</a:t>
            </a:r>
          </a:p>
          <a:p>
            <a:r>
              <a:rPr lang="fi-FI" dirty="0"/>
              <a:t>Antaa välillä enemmän vastuuta kesätyön tekijöille/muille ohjaajille.</a:t>
            </a:r>
          </a:p>
          <a:p>
            <a:r>
              <a:rPr lang="fi-FI" dirty="0" err="1"/>
              <a:t>Bättre</a:t>
            </a:r>
            <a:r>
              <a:rPr lang="fi-FI" dirty="0"/>
              <a:t> </a:t>
            </a:r>
            <a:r>
              <a:rPr lang="fi-FI" dirty="0" err="1"/>
              <a:t>information</a:t>
            </a:r>
            <a:r>
              <a:rPr lang="fi-FI" dirty="0"/>
              <a:t> </a:t>
            </a:r>
            <a:r>
              <a:rPr lang="fi-FI" dirty="0" err="1"/>
              <a:t>om</a:t>
            </a:r>
            <a:r>
              <a:rPr lang="fi-FI" dirty="0"/>
              <a:t> </a:t>
            </a:r>
            <a:r>
              <a:rPr lang="fi-FI" dirty="0" err="1"/>
              <a:t>vad</a:t>
            </a:r>
            <a:r>
              <a:rPr lang="fi-FI" dirty="0"/>
              <a:t> </a:t>
            </a:r>
            <a:r>
              <a:rPr lang="fi-FI" dirty="0" err="1"/>
              <a:t>man</a:t>
            </a:r>
            <a:r>
              <a:rPr lang="fi-FI" dirty="0"/>
              <a:t> </a:t>
            </a:r>
            <a:r>
              <a:rPr lang="fi-FI" dirty="0" err="1"/>
              <a:t>ska</a:t>
            </a:r>
            <a:r>
              <a:rPr lang="fi-FI" dirty="0"/>
              <a:t> </a:t>
            </a:r>
            <a:r>
              <a:rPr lang="fi-FI" dirty="0" err="1"/>
              <a:t>göra</a:t>
            </a:r>
            <a:r>
              <a:rPr lang="fi-FI" dirty="0"/>
              <a:t>, </a:t>
            </a:r>
            <a:r>
              <a:rPr lang="fi-FI" dirty="0" err="1"/>
              <a:t>mera</a:t>
            </a:r>
            <a:r>
              <a:rPr lang="fi-FI" dirty="0"/>
              <a:t> </a:t>
            </a:r>
            <a:r>
              <a:rPr lang="fi-FI" dirty="0" err="1"/>
              <a:t>arbetsuppgifter</a:t>
            </a:r>
            <a:endParaRPr lang="fi-FI" dirty="0"/>
          </a:p>
          <a:p>
            <a:r>
              <a:rPr lang="fi-FI" dirty="0"/>
              <a:t>Ehkä keksiä erilaisimpia tehtäviä, sillä joillekin voi olla hyvin tylsää tehdä täysin samoja asioita päivästä toiseen</a:t>
            </a:r>
          </a:p>
          <a:p>
            <a:r>
              <a:rPr lang="fi-FI" dirty="0"/>
              <a:t>Ehkä selkeämpi tiedottaminen</a:t>
            </a:r>
          </a:p>
          <a:p>
            <a:r>
              <a:rPr lang="fi-FI" dirty="0"/>
              <a:t>Ei tule mitään mieleen.</a:t>
            </a:r>
          </a:p>
          <a:p>
            <a:r>
              <a:rPr lang="fi-FI" dirty="0"/>
              <a:t>Enemmän hoitajia!</a:t>
            </a:r>
          </a:p>
          <a:p>
            <a:r>
              <a:rPr lang="fi-FI" dirty="0"/>
              <a:t>Enemmän opastusta ja neuvoja työhön</a:t>
            </a:r>
          </a:p>
          <a:p>
            <a:r>
              <a:rPr lang="fi-FI" dirty="0"/>
              <a:t>enemmän palautteen antamista ja kannustamista</a:t>
            </a:r>
          </a:p>
          <a:p>
            <a:r>
              <a:rPr lang="fi-FI" dirty="0"/>
              <a:t>Enemmän resursseja jotta työyhteisö voisi paremmin</a:t>
            </a:r>
          </a:p>
          <a:p>
            <a:r>
              <a:rPr lang="fi-FI" dirty="0"/>
              <a:t>Esimiestoimintaa ja joustavuutta esimiehen puolelta.</a:t>
            </a:r>
          </a:p>
          <a:p>
            <a:r>
              <a:rPr lang="fi-FI" dirty="0"/>
              <a:t>Henkilökuntaa olisi hyvä saada lisää.</a:t>
            </a:r>
          </a:p>
          <a:p>
            <a:r>
              <a:rPr lang="fi-FI" dirty="0"/>
              <a:t>Hieman tarkemmat ohjeet työtehtävistä</a:t>
            </a:r>
          </a:p>
          <a:p>
            <a:r>
              <a:rPr lang="fi-FI" dirty="0"/>
              <a:t>Ilmapiiri työpaikalla ajoittain huono. Perehdytys vaihtelevaa. Osa perehdyttää hyvin ja osa ei perehdytä. Ohjeet, miten asioita tehdään ja toteutetaan ovat vaihtelevia ja se hankaloittaa työntekemistä ja osaamista. Osittain työpaikalla on myös kesätyöntekijöiden aliarvostamista ja ""mopottamista"". Työnantaja voisi haastatella kesätyöntekijöitä ja kysyä, missä on parannettavaa ja mikä työpaikalla toimii. Näin saisi kuvaa siitä, mitä voitaisiin parantaa, jotta työntekijöiden pysyvyys olisi parempi ja miten uusien työntekijöiden olisi mukava olla töissä.</a:t>
            </a:r>
          </a:p>
          <a:p>
            <a:r>
              <a:rPr lang="fi-FI" sz="2400" dirty="0"/>
              <a:t>Kaikki sujui niin hyvin, että on vaikea keksiä kehitettävää.</a:t>
            </a:r>
          </a:p>
          <a:p>
            <a:r>
              <a:rPr lang="fi-FI" sz="2400" dirty="0"/>
              <a:t>Kesätyöntekijät pitäisi ottaa avoimemmin vastaan.</a:t>
            </a:r>
          </a:p>
          <a:p>
            <a:pPr marL="0" indent="0">
              <a:buNone/>
            </a:pPr>
            <a:endParaRPr lang="fi-FI" dirty="0"/>
          </a:p>
        </p:txBody>
      </p:sp>
    </p:spTree>
    <p:extLst>
      <p:ext uri="{BB962C8B-B14F-4D97-AF65-F5344CB8AC3E}">
        <p14:creationId xmlns:p14="http://schemas.microsoft.com/office/powerpoint/2010/main" val="3773862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6ED1F4-4361-6776-36D2-9445F52C5CA5}"/>
              </a:ext>
            </a:extLst>
          </p:cNvPr>
          <p:cNvSpPr>
            <a:spLocks noGrp="1"/>
          </p:cNvSpPr>
          <p:nvPr>
            <p:ph type="title"/>
          </p:nvPr>
        </p:nvSpPr>
        <p:spPr/>
        <p:txBody>
          <a:bodyPr>
            <a:normAutofit/>
          </a:bodyPr>
          <a:lstStyle/>
          <a:p>
            <a:r>
              <a:rPr lang="fi-FI" sz="2800" dirty="0"/>
              <a:t>Mitä asioita työpaikkasi kannattaisi kehittää työnantajana? </a:t>
            </a:r>
            <a:r>
              <a:rPr lang="fi-FI" sz="2000" dirty="0"/>
              <a:t>Esimerkkejä avoimista kommenteista 2/2</a:t>
            </a:r>
            <a:endParaRPr lang="fi-FI" dirty="0"/>
          </a:p>
        </p:txBody>
      </p:sp>
      <p:sp>
        <p:nvSpPr>
          <p:cNvPr id="3" name="Sisällön paikkamerkki 2">
            <a:extLst>
              <a:ext uri="{FF2B5EF4-FFF2-40B4-BE49-F238E27FC236}">
                <a16:creationId xmlns:a16="http://schemas.microsoft.com/office/drawing/2014/main" id="{E9D7E99A-9338-D665-68F7-80B5C6251546}"/>
              </a:ext>
            </a:extLst>
          </p:cNvPr>
          <p:cNvSpPr>
            <a:spLocks noGrp="1"/>
          </p:cNvSpPr>
          <p:nvPr>
            <p:ph idx="1"/>
          </p:nvPr>
        </p:nvSpPr>
        <p:spPr>
          <a:xfrm>
            <a:off x="1055688" y="1557337"/>
            <a:ext cx="10187027" cy="4751387"/>
          </a:xfrm>
        </p:spPr>
        <p:txBody>
          <a:bodyPr numCol="2">
            <a:normAutofit fontScale="92500" lnSpcReduction="10000"/>
          </a:bodyPr>
          <a:lstStyle/>
          <a:p>
            <a:r>
              <a:rPr lang="fi-FI" sz="1400" dirty="0"/>
              <a:t>Kiire pois ja lisää työntekijöitä.</a:t>
            </a:r>
          </a:p>
          <a:p>
            <a:r>
              <a:rPr lang="fi-FI" sz="1400" dirty="0"/>
              <a:t>Kunnon perehdytys uusille työntekijöille</a:t>
            </a:r>
          </a:p>
          <a:p>
            <a:r>
              <a:rPr lang="fi-FI" sz="1400" dirty="0"/>
              <a:t>Kysellä välillä työntekijältä että miten menee tai miten sinut on otettu mukaan työyhteisöön jne.</a:t>
            </a:r>
          </a:p>
          <a:p>
            <a:r>
              <a:rPr lang="fi-FI" sz="1400" dirty="0"/>
              <a:t>Lisää tekemistä kesänuorille</a:t>
            </a:r>
          </a:p>
          <a:p>
            <a:r>
              <a:rPr lang="fi-FI" sz="1400" dirty="0"/>
              <a:t>Läpinäkyvyyttä esimerkiksi työvuorolistojen kanssa. Monesti työvuorolistat oli ennen seuraavan listan alkamista jo valmiiksi suunniteltu ja "lukkoon" lyöty.</a:t>
            </a:r>
          </a:p>
          <a:p>
            <a:r>
              <a:rPr lang="fi-FI" sz="1400" dirty="0"/>
              <a:t>Meidän työpaikalla oli todella, todella kuuma kesän kuumimpina päivinä eikä ollut mahdollisuutta päästä viileään. Tästä myös valitettiin kesän myötä useamman kerran mutta asialle ei kummemmin tehty mitään. Ehkä ensi kesäksi sitten se kylmää puhaltava kone tms.</a:t>
            </a:r>
          </a:p>
          <a:p>
            <a:r>
              <a:rPr lang="fi-FI" sz="1400" dirty="0"/>
              <a:t>Monipuolisempaa työtä, eikä pelkkää samaa 3 viikkoa.</a:t>
            </a:r>
          </a:p>
          <a:p>
            <a:r>
              <a:rPr lang="fi-FI" sz="1400" dirty="0"/>
              <a:t>Nostaa palkkausta ja näin osoittaa arvostus haastavaa työtä kohtaan.</a:t>
            </a:r>
          </a:p>
          <a:p>
            <a:r>
              <a:rPr lang="fi-FI" sz="1400" dirty="0"/>
              <a:t>Ohjeita voisi antaa myös kirjallisena, se helpottaisi asioiden muistamista ja oppimista kun alussa tulee paljon uutta asiaa.</a:t>
            </a:r>
          </a:p>
          <a:p>
            <a:r>
              <a:rPr lang="fi-FI" sz="1400" dirty="0"/>
              <a:t>Olisi joku jolta voisi kysyä asioista ilman leimatuksi tulemista.</a:t>
            </a:r>
          </a:p>
          <a:p>
            <a:r>
              <a:rPr lang="fi-FI" sz="1400" dirty="0"/>
              <a:t>Olisi voinut perehdyttää paremmin työhön, esimerkiksi kertoa tarkemmin mitkä asiat ovat meidän vastuulla, sillä tuli monesta paikkaa vähän erilaisia ohjeita.</a:t>
            </a:r>
          </a:p>
          <a:p>
            <a:r>
              <a:rPr lang="fi-FI" sz="1400" dirty="0"/>
              <a:t>Olisin toivonut palautetta ehkä enemmän, vaikka sitä on tietysti vaikea saada muilta kuin asiakkailtani. Asiakkailtani sain positiivista palautetta toiminnastani.</a:t>
            </a:r>
          </a:p>
          <a:p>
            <a:r>
              <a:rPr lang="fi-FI" sz="1400" dirty="0"/>
              <a:t>Olla enemmän mukana kesätyöntekijän arjessa, kysellä kuulumisia jne. Sekä panostaa perehdytykseen enemmän kuin yhden päivän verran.</a:t>
            </a:r>
          </a:p>
          <a:p>
            <a:r>
              <a:rPr lang="fi-FI" sz="1400" dirty="0"/>
              <a:t>Olla ennakkoluuloton uusista kesätyöntekijöistä / olla muodostamatta tiukkaa mielipidettä uudesta kesätyöntekijästä heti parin päivän perusteella</a:t>
            </a:r>
          </a:p>
          <a:p>
            <a:r>
              <a:rPr lang="fi-FI" sz="1400" dirty="0"/>
              <a:t>Osittain selkeämmät ohjeistukset, jotka olisivat kaikkien tiedossa. Pääasiassa kaikki toimi erittäin hyvin.</a:t>
            </a:r>
          </a:p>
          <a:p>
            <a:r>
              <a:rPr lang="fi-FI" sz="1400" dirty="0"/>
              <a:t>Palautteen antaminen useammin uusille työntekijöille/kesätyöntekijöille</a:t>
            </a:r>
          </a:p>
          <a:p>
            <a:r>
              <a:rPr lang="fi-FI" sz="1400" dirty="0"/>
              <a:t>palautteen saaminen olisi hyväksi työssä kehittymiselle</a:t>
            </a:r>
          </a:p>
          <a:p>
            <a:r>
              <a:rPr lang="fi-FI" sz="1400" dirty="0"/>
              <a:t>Palkka korkeammaksi</a:t>
            </a:r>
          </a:p>
          <a:p>
            <a:r>
              <a:rPr lang="fi-FI" sz="1400" dirty="0"/>
              <a:t>Palkka tosi pieni verrattuna työn rankkuuteen</a:t>
            </a:r>
          </a:p>
          <a:p>
            <a:r>
              <a:rPr lang="fi-FI" sz="1400" dirty="0"/>
              <a:t>Perehdytys ja esimiehen lähityöskentely</a:t>
            </a:r>
          </a:p>
          <a:p>
            <a:r>
              <a:rPr lang="fi-FI" sz="1400" dirty="0"/>
              <a:t>Positiivisuutta ja kannustamista</a:t>
            </a:r>
          </a:p>
          <a:p>
            <a:endParaRPr lang="fi-FI" sz="1400" dirty="0"/>
          </a:p>
        </p:txBody>
      </p:sp>
    </p:spTree>
    <p:extLst>
      <p:ext uri="{BB962C8B-B14F-4D97-AF65-F5344CB8AC3E}">
        <p14:creationId xmlns:p14="http://schemas.microsoft.com/office/powerpoint/2010/main" val="2037445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40DAB0-03DF-EB12-A41F-7F6A87F79650}"/>
              </a:ext>
            </a:extLst>
          </p:cNvPr>
          <p:cNvSpPr>
            <a:spLocks noGrp="1"/>
          </p:cNvSpPr>
          <p:nvPr>
            <p:ph type="title"/>
          </p:nvPr>
        </p:nvSpPr>
        <p:spPr/>
        <p:txBody>
          <a:bodyPr>
            <a:normAutofit fontScale="90000"/>
          </a:bodyPr>
          <a:lstStyle/>
          <a:p>
            <a:r>
              <a:rPr lang="fi-FI" sz="3100" dirty="0"/>
              <a:t>Mitä muuta haluaisit kertoa kesätyöhösi liittyen? Voit kertoa vapaasti kesätyökokemuksestasi. </a:t>
            </a:r>
            <a:br>
              <a:rPr lang="fi-FI" sz="3100" dirty="0"/>
            </a:br>
            <a:r>
              <a:rPr lang="fi-FI" sz="2200" dirty="0"/>
              <a:t>Esimerkkejä avoimista kommenteista 1/3</a:t>
            </a:r>
            <a:endParaRPr lang="fi-FI" dirty="0"/>
          </a:p>
        </p:txBody>
      </p:sp>
      <p:sp>
        <p:nvSpPr>
          <p:cNvPr id="3" name="Sisällön paikkamerkki 2">
            <a:extLst>
              <a:ext uri="{FF2B5EF4-FFF2-40B4-BE49-F238E27FC236}">
                <a16:creationId xmlns:a16="http://schemas.microsoft.com/office/drawing/2014/main" id="{0EA56478-9E53-8047-D2DD-04CB7A7FCDB2}"/>
              </a:ext>
            </a:extLst>
          </p:cNvPr>
          <p:cNvSpPr>
            <a:spLocks noGrp="1"/>
          </p:cNvSpPr>
          <p:nvPr>
            <p:ph idx="1"/>
          </p:nvPr>
        </p:nvSpPr>
        <p:spPr>
          <a:xfrm>
            <a:off x="1055688" y="1569749"/>
            <a:ext cx="10187027" cy="4738976"/>
          </a:xfrm>
        </p:spPr>
        <p:txBody>
          <a:bodyPr numCol="2">
            <a:normAutofit lnSpcReduction="10000"/>
          </a:bodyPr>
          <a:lstStyle/>
          <a:p>
            <a:r>
              <a:rPr lang="fi-FI" sz="1400" dirty="0"/>
              <a:t>Aivan liian nopea perehdytys vastuuseen nähden. Hieman myös epämääräisiä ohjeistuksia miten toimitaan milloinkin. Aivan liian vähän henkilökuntaa työn määrään nähden joka aiheuttaa näin opiskelijana pelkoa olla vastuussa potilaista kaiken työmäärän keskellä</a:t>
            </a:r>
          </a:p>
          <a:p>
            <a:r>
              <a:rPr lang="fi-FI" sz="1400" dirty="0"/>
              <a:t>Aivan mahtava paikka. Ei valittamista. Veikkaan kuitenkin, että tämä työyksikkö ei kuvasta koko organisaatiota.</a:t>
            </a:r>
          </a:p>
          <a:p>
            <a:r>
              <a:rPr lang="fi-FI" sz="1400" dirty="0"/>
              <a:t>Aluksi oli kauheat ennakkoluulot työstä, että se on kauheaa, mutta se olikin kivaa. Voisin mennä uudestaan, jos töihin ei otettaisi vaan henkilöitä, jotka eivät ennen ole ollut kaupungilla töissä.</a:t>
            </a:r>
          </a:p>
          <a:p>
            <a:r>
              <a:rPr lang="fi-FI" sz="1400" dirty="0"/>
              <a:t>Arvokasta työkokemusta opiskelemaltani alalta.</a:t>
            </a:r>
          </a:p>
          <a:p>
            <a:r>
              <a:rPr lang="fi-FI" sz="1400" dirty="0" err="1"/>
              <a:t>Det</a:t>
            </a:r>
            <a:r>
              <a:rPr lang="fi-FI" sz="1400" dirty="0"/>
              <a:t> </a:t>
            </a:r>
            <a:r>
              <a:rPr lang="fi-FI" sz="1400" dirty="0" err="1"/>
              <a:t>var</a:t>
            </a:r>
            <a:r>
              <a:rPr lang="fi-FI" sz="1400" dirty="0"/>
              <a:t> </a:t>
            </a:r>
            <a:r>
              <a:rPr lang="fi-FI" sz="1400" dirty="0" err="1"/>
              <a:t>jätte</a:t>
            </a:r>
            <a:r>
              <a:rPr lang="fi-FI" sz="1400" dirty="0"/>
              <a:t> </a:t>
            </a:r>
            <a:r>
              <a:rPr lang="fi-FI" sz="1400" dirty="0" err="1"/>
              <a:t>intressant</a:t>
            </a:r>
            <a:r>
              <a:rPr lang="fi-FI" sz="1400" dirty="0"/>
              <a:t> </a:t>
            </a:r>
            <a:r>
              <a:rPr lang="fi-FI" sz="1400" dirty="0" err="1"/>
              <a:t>och</a:t>
            </a:r>
            <a:r>
              <a:rPr lang="fi-FI" sz="1400" dirty="0"/>
              <a:t> </a:t>
            </a:r>
            <a:r>
              <a:rPr lang="fi-FI" sz="1400" dirty="0" err="1"/>
              <a:t>lärorikt</a:t>
            </a:r>
            <a:r>
              <a:rPr lang="fi-FI" sz="1400" dirty="0"/>
              <a:t> </a:t>
            </a:r>
            <a:r>
              <a:rPr lang="fi-FI" sz="1400" dirty="0" err="1"/>
              <a:t>att</a:t>
            </a:r>
            <a:r>
              <a:rPr lang="fi-FI" sz="1400" dirty="0"/>
              <a:t> </a:t>
            </a:r>
            <a:r>
              <a:rPr lang="fi-FI" sz="1400" dirty="0" err="1"/>
              <a:t>sommarjobba</a:t>
            </a:r>
            <a:endParaRPr lang="fi-FI" sz="1400" dirty="0"/>
          </a:p>
          <a:p>
            <a:r>
              <a:rPr lang="fi-FI" sz="1400" dirty="0"/>
              <a:t>Ehdottomasti parhaimmista kesätyöpaikoista missä olen ollut. Minua arvostettiin samalla tavalla kuin kaikkia työntekijöitä, eikä tullut semmoinen olo että olisin vain kesätöissä.</a:t>
            </a:r>
          </a:p>
          <a:p>
            <a:r>
              <a:rPr lang="fi-FI" sz="1400" dirty="0"/>
              <a:t>Esimiehet olivat todella mukavia ja joustavia! Kaikki oli helposti lähestyttävissä, ilmapiiri oli tosi hyvä ja ongelmanratkaisukeskeisiä.</a:t>
            </a:r>
          </a:p>
          <a:p>
            <a:r>
              <a:rPr lang="fi-FI" sz="1400" dirty="0"/>
              <a:t>Hyvä ja opettavainen kokemus, lähes joka päivä sai tulla hyvällä mielellä töihin. aion jatkaa keikkailua vielä kesätöiden loppumisen jälkeen :)</a:t>
            </a:r>
          </a:p>
          <a:p>
            <a:r>
              <a:rPr lang="fi-FI" sz="1400" dirty="0"/>
              <a:t>hyvä ja opettavainen kokemus. täällä oli kivaa ja hyvä ilmapiiri.</a:t>
            </a:r>
          </a:p>
          <a:p>
            <a:r>
              <a:rPr lang="fi-FI" sz="1400" dirty="0"/>
              <a:t>Ihan hyvä kesätyökokemus, antoi paljon työkokemusta ja laajensi osaamistani sekä toi paljon itsevarmuutta omaan tekemiseen ja taitoihin. Arvostan, että minunlaiselle kokemattomalle opiskelijalle annettiin mahdollisuus saada arvokasta työkokemusta. Työyhteisö oli mukava ja auttavainen, joskin hieman sisäänpäin lämpiävä.</a:t>
            </a:r>
          </a:p>
          <a:p>
            <a:r>
              <a:rPr lang="fi-FI" sz="1400" dirty="0"/>
              <a:t>Ihana kokemus oli, menisin mielellään uudestaan</a:t>
            </a:r>
          </a:p>
          <a:p>
            <a:r>
              <a:rPr lang="fi-FI" sz="1400" dirty="0" err="1"/>
              <a:t>Jag</a:t>
            </a:r>
            <a:r>
              <a:rPr lang="fi-FI" sz="1400" dirty="0"/>
              <a:t> </a:t>
            </a:r>
            <a:r>
              <a:rPr lang="fi-FI" sz="1400" dirty="0" err="1"/>
              <a:t>tycker</a:t>
            </a:r>
            <a:r>
              <a:rPr lang="fi-FI" sz="1400" dirty="0"/>
              <a:t> </a:t>
            </a:r>
            <a:r>
              <a:rPr lang="fi-FI" sz="1400" dirty="0" err="1"/>
              <a:t>att</a:t>
            </a:r>
            <a:r>
              <a:rPr lang="fi-FI" sz="1400" dirty="0"/>
              <a:t> </a:t>
            </a:r>
            <a:r>
              <a:rPr lang="fi-FI" sz="1400" dirty="0" err="1"/>
              <a:t>jag</a:t>
            </a:r>
            <a:r>
              <a:rPr lang="fi-FI" sz="1400" dirty="0"/>
              <a:t> </a:t>
            </a:r>
            <a:r>
              <a:rPr lang="fi-FI" sz="1400" dirty="0" err="1"/>
              <a:t>hade</a:t>
            </a:r>
            <a:r>
              <a:rPr lang="fi-FI" sz="1400" dirty="0"/>
              <a:t> </a:t>
            </a:r>
            <a:r>
              <a:rPr lang="fi-FI" sz="1400" dirty="0" err="1"/>
              <a:t>tur</a:t>
            </a:r>
            <a:r>
              <a:rPr lang="fi-FI" sz="1400" dirty="0"/>
              <a:t> </a:t>
            </a:r>
            <a:r>
              <a:rPr lang="fi-FI" sz="1400" dirty="0" err="1"/>
              <a:t>som</a:t>
            </a:r>
            <a:r>
              <a:rPr lang="fi-FI" sz="1400" dirty="0"/>
              <a:t> </a:t>
            </a:r>
            <a:r>
              <a:rPr lang="fi-FI" sz="1400" dirty="0" err="1"/>
              <a:t>fick</a:t>
            </a:r>
            <a:r>
              <a:rPr lang="fi-FI" sz="1400" dirty="0"/>
              <a:t> </a:t>
            </a:r>
            <a:r>
              <a:rPr lang="fi-FI" sz="1400" dirty="0" err="1"/>
              <a:t>den</a:t>
            </a:r>
            <a:r>
              <a:rPr lang="fi-FI" sz="1400" dirty="0"/>
              <a:t> </a:t>
            </a:r>
            <a:r>
              <a:rPr lang="fi-FI" sz="1400" dirty="0" err="1"/>
              <a:t>arbetsplats</a:t>
            </a:r>
            <a:r>
              <a:rPr lang="fi-FI" sz="1400" dirty="0"/>
              <a:t> </a:t>
            </a:r>
            <a:r>
              <a:rPr lang="fi-FI" sz="1400" dirty="0" err="1"/>
              <a:t>som</a:t>
            </a:r>
            <a:r>
              <a:rPr lang="fi-FI" sz="1400" dirty="0"/>
              <a:t> </a:t>
            </a:r>
            <a:r>
              <a:rPr lang="fi-FI" sz="1400" dirty="0" err="1"/>
              <a:t>jag</a:t>
            </a:r>
            <a:r>
              <a:rPr lang="fi-FI" sz="1400" dirty="0"/>
              <a:t> </a:t>
            </a:r>
            <a:r>
              <a:rPr lang="fi-FI" sz="1400" dirty="0" err="1"/>
              <a:t>fick</a:t>
            </a:r>
            <a:r>
              <a:rPr lang="fi-FI" sz="1400" dirty="0"/>
              <a:t>, </a:t>
            </a:r>
            <a:r>
              <a:rPr lang="fi-FI" sz="1400" dirty="0" err="1"/>
              <a:t>och</a:t>
            </a:r>
            <a:r>
              <a:rPr lang="fi-FI" sz="1400" dirty="0"/>
              <a:t> </a:t>
            </a:r>
            <a:r>
              <a:rPr lang="fi-FI" sz="1400" dirty="0" err="1"/>
              <a:t>att</a:t>
            </a:r>
            <a:r>
              <a:rPr lang="fi-FI" sz="1400" dirty="0"/>
              <a:t> </a:t>
            </a:r>
            <a:r>
              <a:rPr lang="fi-FI" sz="1400" dirty="0" err="1"/>
              <a:t>jag</a:t>
            </a:r>
            <a:r>
              <a:rPr lang="fi-FI" sz="1400" dirty="0"/>
              <a:t> </a:t>
            </a:r>
            <a:r>
              <a:rPr lang="fi-FI" sz="1400" dirty="0" err="1"/>
              <a:t>känner</a:t>
            </a:r>
            <a:r>
              <a:rPr lang="fi-FI" sz="1400" dirty="0"/>
              <a:t> </a:t>
            </a:r>
            <a:r>
              <a:rPr lang="fi-FI" sz="1400" dirty="0" err="1"/>
              <a:t>mig</a:t>
            </a:r>
            <a:r>
              <a:rPr lang="fi-FI" sz="1400" dirty="0"/>
              <a:t> g </a:t>
            </a:r>
            <a:r>
              <a:rPr lang="fi-FI" sz="1400" dirty="0" err="1"/>
              <a:t>mycket</a:t>
            </a:r>
            <a:r>
              <a:rPr lang="fi-FI" sz="1400" dirty="0"/>
              <a:t> </a:t>
            </a:r>
            <a:r>
              <a:rPr lang="fi-FI" sz="1400" dirty="0" err="1"/>
              <a:t>mer</a:t>
            </a:r>
            <a:r>
              <a:rPr lang="fi-FI" sz="1400" dirty="0"/>
              <a:t> </a:t>
            </a:r>
            <a:r>
              <a:rPr lang="fi-FI" sz="1400" dirty="0" err="1"/>
              <a:t>ansvarsfull</a:t>
            </a:r>
            <a:r>
              <a:rPr lang="fi-FI" sz="1400" dirty="0"/>
              <a:t> </a:t>
            </a:r>
            <a:r>
              <a:rPr lang="fi-FI" sz="1400" dirty="0" err="1"/>
              <a:t>och</a:t>
            </a:r>
            <a:r>
              <a:rPr lang="fi-FI" sz="1400" dirty="0"/>
              <a:t> </a:t>
            </a:r>
            <a:r>
              <a:rPr lang="fi-FI" sz="1400" dirty="0" err="1"/>
              <a:t>vuxen</a:t>
            </a:r>
            <a:r>
              <a:rPr lang="fi-FI" sz="1400" dirty="0"/>
              <a:t> </a:t>
            </a:r>
            <a:r>
              <a:rPr lang="fi-FI" sz="1400" dirty="0" err="1"/>
              <a:t>efteråt</a:t>
            </a:r>
            <a:r>
              <a:rPr lang="fi-FI" sz="1400" dirty="0"/>
              <a:t>.</a:t>
            </a:r>
          </a:p>
          <a:p>
            <a:r>
              <a:rPr lang="fi-FI" sz="1400" dirty="0"/>
              <a:t>Jokainen työpäivä oli erilainen ja mielenkiintoinen ja opin paljon uutta lastenkasvatuksesta. Oli mukava ja avaava kokemus!</a:t>
            </a:r>
          </a:p>
          <a:p>
            <a:r>
              <a:rPr lang="fi-FI" sz="1400" dirty="0"/>
              <a:t>Jäi positiivinen kokemus, kaikki sujui hyvin ja töissä oli tosi mukava käydä. ❤️</a:t>
            </a:r>
          </a:p>
          <a:p>
            <a:r>
              <a:rPr lang="fi-FI" sz="1400" dirty="0"/>
              <a:t>Kahvitauot oli mukavia</a:t>
            </a:r>
          </a:p>
        </p:txBody>
      </p:sp>
    </p:spTree>
    <p:extLst>
      <p:ext uri="{BB962C8B-B14F-4D97-AF65-F5344CB8AC3E}">
        <p14:creationId xmlns:p14="http://schemas.microsoft.com/office/powerpoint/2010/main" val="1977247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FED3B186-327A-7F35-3094-97A2090304E0}"/>
              </a:ext>
            </a:extLst>
          </p:cNvPr>
          <p:cNvSpPr>
            <a:spLocks noGrp="1"/>
          </p:cNvSpPr>
          <p:nvPr>
            <p:ph type="title"/>
          </p:nvPr>
        </p:nvSpPr>
        <p:spPr>
          <a:xfrm>
            <a:off x="1379785" y="249129"/>
            <a:ext cx="9862930" cy="1049890"/>
          </a:xfrm>
        </p:spPr>
        <p:txBody>
          <a:bodyPr>
            <a:normAutofit fontScale="90000"/>
          </a:bodyPr>
          <a:lstStyle/>
          <a:p>
            <a:r>
              <a:rPr lang="fi-FI" sz="3100" dirty="0"/>
              <a:t>Mitä muuta haluaisit kertoa kesätyöhösi liittyen? Voit kertoa vapaasti kesätyökokemuksestasi. </a:t>
            </a:r>
            <a:br>
              <a:rPr lang="fi-FI" sz="3100" dirty="0"/>
            </a:br>
            <a:r>
              <a:rPr lang="fi-FI" sz="2200" dirty="0"/>
              <a:t>Esimerkkejä avoimista kommenteista 2/3</a:t>
            </a:r>
            <a:endParaRPr lang="fi-FI" dirty="0"/>
          </a:p>
        </p:txBody>
      </p:sp>
      <p:sp>
        <p:nvSpPr>
          <p:cNvPr id="3" name="Sisällön paikkamerkki 2">
            <a:extLst>
              <a:ext uri="{FF2B5EF4-FFF2-40B4-BE49-F238E27FC236}">
                <a16:creationId xmlns:a16="http://schemas.microsoft.com/office/drawing/2014/main" id="{0EA56478-9E53-8047-D2DD-04CB7A7FCDB2}"/>
              </a:ext>
            </a:extLst>
          </p:cNvPr>
          <p:cNvSpPr>
            <a:spLocks noGrp="1"/>
          </p:cNvSpPr>
          <p:nvPr>
            <p:ph idx="1"/>
          </p:nvPr>
        </p:nvSpPr>
        <p:spPr>
          <a:xfrm>
            <a:off x="1078221" y="1569749"/>
            <a:ext cx="10164493" cy="4738976"/>
          </a:xfrm>
        </p:spPr>
        <p:txBody>
          <a:bodyPr numCol="2">
            <a:normAutofit lnSpcReduction="10000"/>
          </a:bodyPr>
          <a:lstStyle/>
          <a:p>
            <a:r>
              <a:rPr lang="fi-FI" sz="1400" dirty="0"/>
              <a:t>Kaiken kaikkiaan positiivinen fiilis päällimmäisenä, uuden oppimisen määrä aivan valtava, tästä on hyvä jatkaa eteenpäin.</a:t>
            </a:r>
          </a:p>
          <a:p>
            <a:r>
              <a:rPr lang="fi-FI" sz="1400" dirty="0"/>
              <a:t>Kaiken puolin mukava kesätyö. Itse työn opin työtä tehdessäni, mutta opin nopeasti. Erityisesti mieleen jäi mahtavat työkaverit, jotka ottivat hyvin vastaan ja apua annettiin puolin ja toisin. :)</a:t>
            </a:r>
          </a:p>
          <a:p>
            <a:r>
              <a:rPr lang="fi-FI" sz="1400" dirty="0"/>
              <a:t>Kaikin puolin mukava kuukausi, jonka aikana opin tästä ammatista sekä sosiaalisista kanssakäymistilanteista.</a:t>
            </a:r>
          </a:p>
          <a:p>
            <a:r>
              <a:rPr lang="fi-FI" sz="1400" dirty="0" err="1"/>
              <a:t>Kaikinpuolin</a:t>
            </a:r>
            <a:r>
              <a:rPr lang="fi-FI" sz="1400" dirty="0"/>
              <a:t> hyvä kokemus vaikka täydellisiä työpaikkoja ei olekaan. Mutta täällä on kiva tehdä työtä ja tulen mielelläni uudestaan.</a:t>
            </a:r>
          </a:p>
          <a:p>
            <a:r>
              <a:rPr lang="fi-FI" sz="1400" dirty="0"/>
              <a:t>Kesä oli ihana ja opettavainen, mutta myös työläs ja stressaava/kuormittava.</a:t>
            </a:r>
          </a:p>
          <a:p>
            <a:r>
              <a:rPr lang="fi-FI" sz="1400" dirty="0"/>
              <a:t>Kesäni oli ihan huikea!! Osittain jopa herkistyi kun työt loppuivat ja odotan pääseväni uudestaan töihin. :)</a:t>
            </a:r>
          </a:p>
          <a:p>
            <a:r>
              <a:rPr lang="fi-FI" sz="1400" dirty="0"/>
              <a:t>Kesäsijaisuuden jälkeen sain uuden sijaisuuden eli työt jatkuvat.</a:t>
            </a:r>
          </a:p>
          <a:p>
            <a:r>
              <a:rPr lang="fi-FI" sz="1400" dirty="0"/>
              <a:t>Kesätyö kokemukseni oli erittäin positiivinen. Nautin itse työstä ja koin hallitsevani työtehtävien hoitamisen hyvin. Työyhteisö oli ihana ja kaikki auttoivat aina kun oli kysyttävää.</a:t>
            </a:r>
          </a:p>
          <a:p>
            <a:r>
              <a:rPr lang="fi-FI" sz="1400" dirty="0"/>
              <a:t>Kesätyö oli ihan mukavaa, mutta mielestäni ei ole kovin reilua, että kesätyöläiset tekevät täysin samoja työtehtäviä ja yhtä paljon kuin vakituiset työntekijät. Palkka on kuitenkin </a:t>
            </a:r>
            <a:r>
              <a:rPr lang="fi-FI" sz="1400" dirty="0" err="1"/>
              <a:t>miltein</a:t>
            </a:r>
            <a:r>
              <a:rPr lang="fi-FI" sz="1400" dirty="0"/>
              <a:t> puolet pienempi kuin vakituisilla työntekijöillä.</a:t>
            </a:r>
          </a:p>
          <a:p>
            <a:r>
              <a:rPr lang="fi-FI" sz="1400" dirty="0"/>
              <a:t>Kesätyö oli kaiken kaikkiaan todella antoisa kokemus, ja olen erittäin kiitollinen tästä mahdollisuudesta.</a:t>
            </a:r>
          </a:p>
          <a:p>
            <a:r>
              <a:rPr lang="fi-FI" sz="1400" dirty="0"/>
              <a:t>Kesätyö oli kesän </a:t>
            </a:r>
            <a:r>
              <a:rPr lang="fi-FI" sz="1400" dirty="0" err="1"/>
              <a:t>parhainpia</a:t>
            </a:r>
            <a:r>
              <a:rPr lang="fi-FI" sz="1400" dirty="0"/>
              <a:t> kokemuksia. Työssä tutustui uusiin ihmisiin ja oppi uusia asioita.</a:t>
            </a:r>
          </a:p>
          <a:p>
            <a:r>
              <a:rPr lang="fi-FI" sz="1400" dirty="0"/>
              <a:t>Kesätyö oli kiva kokemus sillä opin uusia asioita ja työryhmämme oli kannustava ja mukava.</a:t>
            </a:r>
          </a:p>
          <a:p>
            <a:r>
              <a:rPr lang="fi-FI" sz="1400" dirty="0"/>
              <a:t>Kesätyökokemukseni minun mielestä oli todella hyvä sekä palkkakin oli hyvä</a:t>
            </a:r>
          </a:p>
          <a:p>
            <a:r>
              <a:rPr lang="fi-FI" sz="1400" dirty="0"/>
              <a:t>Kesätyökokemukseni oli oikein mukava ja positiivinen kokemus.</a:t>
            </a:r>
          </a:p>
          <a:p>
            <a:r>
              <a:rPr lang="fi-FI" sz="1400" dirty="0"/>
              <a:t>Kesätyökokemukseni oli todella positiivinen. Koen oppineeni kesätyössäni todella paljon. Työilmapiiri on hyvä ja kannustava, mutta asioista sanotaan myös suoraan.</a:t>
            </a:r>
          </a:p>
        </p:txBody>
      </p:sp>
    </p:spTree>
    <p:extLst>
      <p:ext uri="{BB962C8B-B14F-4D97-AF65-F5344CB8AC3E}">
        <p14:creationId xmlns:p14="http://schemas.microsoft.com/office/powerpoint/2010/main" val="1061194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1DA98117-AE8F-5DC7-8D38-826DD3C0FA88}"/>
              </a:ext>
            </a:extLst>
          </p:cNvPr>
          <p:cNvSpPr>
            <a:spLocks noGrp="1"/>
          </p:cNvSpPr>
          <p:nvPr>
            <p:ph type="title"/>
          </p:nvPr>
        </p:nvSpPr>
        <p:spPr>
          <a:xfrm>
            <a:off x="1379785" y="249129"/>
            <a:ext cx="9862930" cy="1049890"/>
          </a:xfrm>
        </p:spPr>
        <p:txBody>
          <a:bodyPr>
            <a:normAutofit fontScale="90000"/>
          </a:bodyPr>
          <a:lstStyle/>
          <a:p>
            <a:r>
              <a:rPr lang="fi-FI" sz="3100" dirty="0"/>
              <a:t>Mitä muuta haluaisit kertoa kesätyöhösi liittyen? Voit kertoa vapaasti kesätyökokemuksestasi. </a:t>
            </a:r>
            <a:br>
              <a:rPr lang="fi-FI" sz="3100" dirty="0"/>
            </a:br>
            <a:r>
              <a:rPr lang="fi-FI" sz="2200" dirty="0"/>
              <a:t>Esimerkkejä avoimista kommenteista 3/3</a:t>
            </a:r>
            <a:endParaRPr lang="fi-FI" dirty="0"/>
          </a:p>
        </p:txBody>
      </p:sp>
      <p:sp>
        <p:nvSpPr>
          <p:cNvPr id="3" name="Sisällön paikkamerkki 2">
            <a:extLst>
              <a:ext uri="{FF2B5EF4-FFF2-40B4-BE49-F238E27FC236}">
                <a16:creationId xmlns:a16="http://schemas.microsoft.com/office/drawing/2014/main" id="{0EA56478-9E53-8047-D2DD-04CB7A7FCDB2}"/>
              </a:ext>
            </a:extLst>
          </p:cNvPr>
          <p:cNvSpPr>
            <a:spLocks noGrp="1"/>
          </p:cNvSpPr>
          <p:nvPr>
            <p:ph idx="1"/>
          </p:nvPr>
        </p:nvSpPr>
        <p:spPr>
          <a:xfrm>
            <a:off x="1055688" y="1557338"/>
            <a:ext cx="10187027" cy="4751388"/>
          </a:xfrm>
        </p:spPr>
        <p:txBody>
          <a:bodyPr numCol="2">
            <a:normAutofit lnSpcReduction="10000"/>
          </a:bodyPr>
          <a:lstStyle/>
          <a:p>
            <a:r>
              <a:rPr lang="fi-FI" sz="1400" dirty="0"/>
              <a:t>Kesätyökokemus oli todella hyvä, ylitti kaikki odotukseni. Aion varmasti hakea uudelleen töihin kyseiseen paikkaan.</a:t>
            </a:r>
          </a:p>
          <a:p>
            <a:r>
              <a:rPr lang="fi-FI" sz="1400" dirty="0"/>
              <a:t>Koen oppineeni paljon ja koin useasti onnistumisen ja innostuksen hetkiä työssäni.</a:t>
            </a:r>
          </a:p>
          <a:p>
            <a:r>
              <a:rPr lang="fi-FI" sz="1400" dirty="0"/>
              <a:t>Kokemuksena se oli upea. Sain parhaimman mahdollisen työnantajan ja työpaikan. Ilmapiiri oli ihana ja kaikki ottivat minut vastaan avomielisesti.</a:t>
            </a:r>
          </a:p>
          <a:p>
            <a:r>
              <a:rPr lang="fi-FI" sz="1400" dirty="0"/>
              <a:t>Kokemukseni kesätöissä oli erittäin myönteinen. Viihdyin hyvin työpaikalla. Työ oli myös hyvä opintojeni kannalla, sillä opin lisää ja sain hyvää kokemusta.</a:t>
            </a:r>
          </a:p>
          <a:p>
            <a:r>
              <a:rPr lang="fi-FI" sz="1400" dirty="0"/>
              <a:t>Mielestäni työkokemus oli mukava ja varmasti hyödyllinen tulevaisuutta ajatellen.</a:t>
            </a:r>
          </a:p>
          <a:p>
            <a:r>
              <a:rPr lang="fi-FI" sz="1400" dirty="0"/>
              <a:t>Mielestäni tämä oli opettava kesätyöjakso</a:t>
            </a:r>
          </a:p>
          <a:p>
            <a:r>
              <a:rPr lang="fi-FI" sz="1400" dirty="0"/>
              <a:t>Olisi mukavaa saada tieto kesätöihin pääsemisestä paljon aikaisemmin.</a:t>
            </a:r>
          </a:p>
          <a:p>
            <a:r>
              <a:rPr lang="fi-FI" sz="1400" dirty="0"/>
              <a:t>Olisi ollut mukava nähdä kasvotusten edes kerran oman esimieheni kanssa. Luottamussuhde jäi puuttumaan.</a:t>
            </a:r>
          </a:p>
          <a:p>
            <a:r>
              <a:rPr lang="fi-FI" sz="1400" dirty="0"/>
              <a:t>On ollut antoisa ja mielenkiintoinen kesä.</a:t>
            </a:r>
          </a:p>
          <a:p>
            <a:r>
              <a:rPr lang="fi-FI" sz="1400" dirty="0"/>
              <a:t>Palkka voisi olla suurempi siihen nähden kuinka paljon ja tehokkaasti tein töitä.</a:t>
            </a:r>
          </a:p>
          <a:p>
            <a:r>
              <a:rPr lang="fi-FI" sz="1400" dirty="0"/>
              <a:t>Paras kesätyöpaikka, missä olen ikinä ollut. Joka päivä menin mielelläni töihin.</a:t>
            </a:r>
          </a:p>
          <a:p>
            <a:r>
              <a:rPr lang="fi-FI" sz="1400" dirty="0"/>
              <a:t>Sopivan mittainen työjakso ja sopivat työpäivät, työtehtävät olivat suurin piirtein samat joka päivä. Työ oli hieman tylsää mutta kevyttä, kesätyöksi sopivaa. Työstä ei jäänyt mikään painamaan mieltä ja kokemus oli ihan hyvä, mutten kuitenkaan menisi samaan työhön uudelleen.</a:t>
            </a:r>
          </a:p>
          <a:p>
            <a:r>
              <a:rPr lang="fi-FI" sz="1400" dirty="0"/>
              <a:t>Tehtäviä voisi olla myös niin että niissä olisi vaihtelevuutta ja vastuita joita vakituisilla työntekijöillä on.</a:t>
            </a:r>
          </a:p>
          <a:p>
            <a:r>
              <a:rPr lang="fi-FI" sz="1400" dirty="0"/>
              <a:t>Tykkäsin yksiköstä, jossa olin töissä. Olin vertainen työntekijä, enkä vain opiskelija</a:t>
            </a:r>
          </a:p>
          <a:p>
            <a:r>
              <a:rPr lang="fi-FI" sz="1400" dirty="0"/>
              <a:t>Viihdyin hyvin ja voi olla että tuleva työurani suuntautuu tänne.</a:t>
            </a:r>
          </a:p>
          <a:p>
            <a:r>
              <a:rPr lang="fi-FI" sz="1400" dirty="0"/>
              <a:t>Viihdyin töissä hyvin ja kokemukseni oli myönteinen</a:t>
            </a:r>
          </a:p>
          <a:p>
            <a:r>
              <a:rPr lang="fi-FI" sz="1400" dirty="0"/>
              <a:t>Yleisesti ottaen todella mielenkiintoinen ja motivoiva tulevaisuutta varten oleva kesätyö.</a:t>
            </a:r>
          </a:p>
          <a:p>
            <a:endParaRPr lang="fi-FI" sz="1400" dirty="0"/>
          </a:p>
          <a:p>
            <a:endParaRPr lang="fi-FI" sz="1400" dirty="0"/>
          </a:p>
        </p:txBody>
      </p:sp>
    </p:spTree>
    <p:extLst>
      <p:ext uri="{BB962C8B-B14F-4D97-AF65-F5344CB8AC3E}">
        <p14:creationId xmlns:p14="http://schemas.microsoft.com/office/powerpoint/2010/main" val="2922279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41CDC07-40AE-E336-0A6E-9F31EE8ED235}"/>
              </a:ext>
            </a:extLst>
          </p:cNvPr>
          <p:cNvSpPr>
            <a:spLocks noGrp="1"/>
          </p:cNvSpPr>
          <p:nvPr>
            <p:ph type="title"/>
          </p:nvPr>
        </p:nvSpPr>
        <p:spPr/>
        <p:txBody>
          <a:bodyPr anchor="ctr">
            <a:normAutofit/>
          </a:bodyPr>
          <a:lstStyle/>
          <a:p>
            <a:r>
              <a:rPr lang="fi-FI" dirty="0"/>
              <a:t>Kyselyn taustaa</a:t>
            </a:r>
          </a:p>
        </p:txBody>
      </p:sp>
      <p:sp>
        <p:nvSpPr>
          <p:cNvPr id="7" name="Sisällön paikkamerkki 6">
            <a:extLst>
              <a:ext uri="{FF2B5EF4-FFF2-40B4-BE49-F238E27FC236}">
                <a16:creationId xmlns:a16="http://schemas.microsoft.com/office/drawing/2014/main" id="{4A5F4F51-2734-02E4-F648-6FF3DDF46339}"/>
              </a:ext>
            </a:extLst>
          </p:cNvPr>
          <p:cNvSpPr>
            <a:spLocks noGrp="1"/>
          </p:cNvSpPr>
          <p:nvPr>
            <p:ph idx="1"/>
          </p:nvPr>
        </p:nvSpPr>
        <p:spPr>
          <a:xfrm>
            <a:off x="1186775" y="1557338"/>
            <a:ext cx="5515583" cy="4636398"/>
          </a:xfrm>
        </p:spPr>
        <p:txBody>
          <a:bodyPr>
            <a:normAutofit/>
          </a:bodyPr>
          <a:lstStyle/>
          <a:p>
            <a:r>
              <a:rPr lang="fi-FI" dirty="0"/>
              <a:t>Kunta- ja hyvinvointialuetyönantajat KT toteutti kesätyöpaikkatiedustelun kesätyöntekijöille touko-syyskuussa 2022. Tiedustelun vastausaika oli 18.5-5.10.2022</a:t>
            </a:r>
          </a:p>
          <a:p>
            <a:r>
              <a:rPr lang="fi-FI" dirty="0"/>
              <a:t>Tiedusteluun vastasi yhteensä 1975 kesätyöntekijää 115 kunnasta ja kuntayhtymästä.</a:t>
            </a:r>
          </a:p>
          <a:p>
            <a:r>
              <a:rPr lang="fi-FI" dirty="0"/>
              <a:t>Tiedustelussa kysyttiin kesätyöntekijöiden kokemuksia kesätyöpaikastaan. </a:t>
            </a:r>
          </a:p>
        </p:txBody>
      </p:sp>
      <p:pic>
        <p:nvPicPr>
          <p:cNvPr id="5" name="Kuva 4">
            <a:extLst>
              <a:ext uri="{FF2B5EF4-FFF2-40B4-BE49-F238E27FC236}">
                <a16:creationId xmlns:a16="http://schemas.microsoft.com/office/drawing/2014/main" id="{D61F74F4-262B-E4C3-5AA4-21EF7D7389DD}"/>
              </a:ext>
              <a:ext uri="{C183D7F6-B498-43B3-948B-1728B52AA6E4}">
                <adec:decorative xmlns:adec="http://schemas.microsoft.com/office/drawing/2017/decorative" val="1"/>
              </a:ext>
            </a:extLst>
          </p:cNvPr>
          <p:cNvPicPr>
            <a:picLocks noChangeAspect="1"/>
          </p:cNvPicPr>
          <p:nvPr/>
        </p:nvPicPr>
        <p:blipFill rotWithShape="1">
          <a:blip r:embed="rId3"/>
          <a:srcRect l="29174" r="22073" b="-1"/>
          <a:stretch/>
        </p:blipFill>
        <p:spPr>
          <a:xfrm>
            <a:off x="7183120" y="0"/>
            <a:ext cx="5008880" cy="6857990"/>
          </a:xfrm>
          <a:prstGeom prst="rect">
            <a:avLst/>
          </a:prstGeom>
          <a:noFill/>
        </p:spPr>
      </p:pic>
    </p:spTree>
    <p:extLst>
      <p:ext uri="{BB962C8B-B14F-4D97-AF65-F5344CB8AC3E}">
        <p14:creationId xmlns:p14="http://schemas.microsoft.com/office/powerpoint/2010/main" val="4262122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F0CF02-4849-944C-41C1-2F05D46BE3B3}"/>
              </a:ext>
            </a:extLst>
          </p:cNvPr>
          <p:cNvSpPr>
            <a:spLocks noGrp="1"/>
          </p:cNvSpPr>
          <p:nvPr>
            <p:ph type="title"/>
          </p:nvPr>
        </p:nvSpPr>
        <p:spPr/>
        <p:txBody>
          <a:bodyPr/>
          <a:lstStyle/>
          <a:p>
            <a:r>
              <a:rPr lang="fi-FI" dirty="0"/>
              <a:t>Vastaajien ikä ja asema</a:t>
            </a:r>
          </a:p>
        </p:txBody>
      </p:sp>
      <p:graphicFrame>
        <p:nvGraphicFramePr>
          <p:cNvPr id="7" name="Sisällön paikkamerkki 6" descr="Vastaajien ikä: 15-17 vuotiaita 45%, 18-25 vuotiaita 38%, 26-40 vuotiaita 13%, 41-55 vuotiaita 3%, 56 vuotta tai yli 1%.&#10;">
            <a:extLst>
              <a:ext uri="{FF2B5EF4-FFF2-40B4-BE49-F238E27FC236}">
                <a16:creationId xmlns:a16="http://schemas.microsoft.com/office/drawing/2014/main" id="{68C926B1-D879-719A-2317-8CEECECF1B16}"/>
              </a:ext>
            </a:extLst>
          </p:cNvPr>
          <p:cNvGraphicFramePr>
            <a:graphicFrameLocks noGrp="1"/>
          </p:cNvGraphicFramePr>
          <p:nvPr>
            <p:ph sz="half" idx="1"/>
            <p:extLst>
              <p:ext uri="{D42A27DB-BD31-4B8C-83A1-F6EECF244321}">
                <p14:modId xmlns:p14="http://schemas.microsoft.com/office/powerpoint/2010/main" val="1047327335"/>
              </p:ext>
            </p:extLst>
          </p:nvPr>
        </p:nvGraphicFramePr>
        <p:xfrm>
          <a:off x="1379538" y="1825625"/>
          <a:ext cx="4640262"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Sisällön paikkamerkki 9" descr="Vastaajien asema: Ammattiin opiskelevia 45%, peruskoululaisia 24%, lukiolaisia 22%, muita 8%, eläkeläisiä 0%">
            <a:extLst>
              <a:ext uri="{FF2B5EF4-FFF2-40B4-BE49-F238E27FC236}">
                <a16:creationId xmlns:a16="http://schemas.microsoft.com/office/drawing/2014/main" id="{0B9FC165-8716-949A-27D9-497C21F82BAE}"/>
              </a:ext>
            </a:extLst>
          </p:cNvPr>
          <p:cNvGraphicFramePr>
            <a:graphicFrameLocks noGrp="1"/>
          </p:cNvGraphicFramePr>
          <p:nvPr>
            <p:ph sz="half" idx="2"/>
            <p:extLst>
              <p:ext uri="{D42A27DB-BD31-4B8C-83A1-F6EECF244321}">
                <p14:modId xmlns:p14="http://schemas.microsoft.com/office/powerpoint/2010/main" val="1182710093"/>
              </p:ext>
            </p:extLst>
          </p:nvPr>
        </p:nvGraphicFramePr>
        <p:xfrm>
          <a:off x="6172200" y="1825625"/>
          <a:ext cx="5070475"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8889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descr="Työskentely samalla työnantajalla aiemmin: ei ole työskennellyt 70% ja on työskennellyt 30%.">
            <a:extLst>
              <a:ext uri="{FF2B5EF4-FFF2-40B4-BE49-F238E27FC236}">
                <a16:creationId xmlns:a16="http://schemas.microsoft.com/office/drawing/2014/main" id="{AB09679B-904D-C71F-13ED-78B4A3D11E2C}"/>
              </a:ext>
            </a:extLst>
          </p:cNvPr>
          <p:cNvSpPr>
            <a:spLocks noGrp="1"/>
          </p:cNvSpPr>
          <p:nvPr>
            <p:ph type="title"/>
          </p:nvPr>
        </p:nvSpPr>
        <p:spPr/>
        <p:txBody>
          <a:bodyPr/>
          <a:lstStyle/>
          <a:p>
            <a:r>
              <a:rPr lang="fi-FI" dirty="0"/>
              <a:t>Kesätyön kesto ja työskentely samalla työnantajalla aiemmin </a:t>
            </a:r>
          </a:p>
        </p:txBody>
      </p:sp>
      <p:graphicFrame>
        <p:nvGraphicFramePr>
          <p:cNvPr id="7" name="Sisällön paikkamerkki 6" descr="Kesätyön kesto: 3-4 viikkoa 34%, yli 8 viikkoa 33%, 1-2 viikkoa 18%, 7-8 viikkoa 10%, 7-8 viikkoa 10% ja 5-6 viikkoa 5%.">
            <a:extLst>
              <a:ext uri="{FF2B5EF4-FFF2-40B4-BE49-F238E27FC236}">
                <a16:creationId xmlns:a16="http://schemas.microsoft.com/office/drawing/2014/main" id="{FCFFD6A2-38BF-4139-3525-9860243B6C01}"/>
              </a:ext>
            </a:extLst>
          </p:cNvPr>
          <p:cNvGraphicFramePr>
            <a:graphicFrameLocks noGrp="1"/>
          </p:cNvGraphicFramePr>
          <p:nvPr>
            <p:ph sz="half" idx="1"/>
            <p:extLst>
              <p:ext uri="{D42A27DB-BD31-4B8C-83A1-F6EECF244321}">
                <p14:modId xmlns:p14="http://schemas.microsoft.com/office/powerpoint/2010/main" val="3365309172"/>
              </p:ext>
            </p:extLst>
          </p:nvPr>
        </p:nvGraphicFramePr>
        <p:xfrm>
          <a:off x="1379538" y="1825625"/>
          <a:ext cx="4640262"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Sisällön paikkamerkki 9">
            <a:extLst>
              <a:ext uri="{FF2B5EF4-FFF2-40B4-BE49-F238E27FC236}">
                <a16:creationId xmlns:a16="http://schemas.microsoft.com/office/drawing/2014/main" id="{35B23B23-29C7-DC4E-162E-917C157548A0}"/>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3772542163"/>
              </p:ext>
            </p:extLst>
          </p:nvPr>
        </p:nvGraphicFramePr>
        <p:xfrm>
          <a:off x="6391469" y="1825625"/>
          <a:ext cx="4851206"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7230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55274A-54D9-6956-0E7E-BC9AF3C652AE}"/>
              </a:ext>
            </a:extLst>
          </p:cNvPr>
          <p:cNvSpPr>
            <a:spLocks noGrp="1"/>
          </p:cNvSpPr>
          <p:nvPr>
            <p:ph type="title"/>
          </p:nvPr>
        </p:nvSpPr>
        <p:spPr/>
        <p:txBody>
          <a:bodyPr/>
          <a:lstStyle/>
          <a:p>
            <a:r>
              <a:rPr lang="fi-FI" dirty="0"/>
              <a:t>Mistä sai tiedon kesätyöpaikasta?</a:t>
            </a:r>
          </a:p>
        </p:txBody>
      </p:sp>
      <p:graphicFrame>
        <p:nvGraphicFramePr>
          <p:cNvPr id="6" name="Sisällön paikkamerkki 5" descr="Mistä sait tiedon kesätyöpaikasta? Kaverilta/tutulta 27%, rekrytointipalvelut (esim. Kuntarekry, Mol) 24%, koulun/opiskelupaikan kautta 19%, kunnan/kuntayhtymän omat verkkosivut 16%, muu paikka 11%, sosiaalinen media 3% ja sanomalehti 1%.">
            <a:extLst>
              <a:ext uri="{FF2B5EF4-FFF2-40B4-BE49-F238E27FC236}">
                <a16:creationId xmlns:a16="http://schemas.microsoft.com/office/drawing/2014/main" id="{09C4B024-C31D-D54C-B342-58B939D26AF5}"/>
              </a:ext>
            </a:extLst>
          </p:cNvPr>
          <p:cNvGraphicFramePr>
            <a:graphicFrameLocks noGrp="1"/>
          </p:cNvGraphicFramePr>
          <p:nvPr>
            <p:ph idx="1"/>
            <p:extLst>
              <p:ext uri="{D42A27DB-BD31-4B8C-83A1-F6EECF244321}">
                <p14:modId xmlns:p14="http://schemas.microsoft.com/office/powerpoint/2010/main" val="2800070187"/>
              </p:ext>
            </p:extLst>
          </p:nvPr>
        </p:nvGraphicFramePr>
        <p:xfrm>
          <a:off x="1379538" y="1539875"/>
          <a:ext cx="9863137" cy="4637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866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21C5C90B-BDB4-28BD-B2EF-AD64C0DF96FF}"/>
              </a:ext>
            </a:extLst>
          </p:cNvPr>
          <p:cNvSpPr>
            <a:spLocks noGrp="1"/>
          </p:cNvSpPr>
          <p:nvPr>
            <p:ph type="title"/>
          </p:nvPr>
        </p:nvSpPr>
        <p:spPr>
          <a:xfrm>
            <a:off x="1379538" y="249238"/>
            <a:ext cx="9863137" cy="1049337"/>
          </a:xfrm>
        </p:spPr>
        <p:txBody>
          <a:bodyPr/>
          <a:lstStyle/>
          <a:p>
            <a:r>
              <a:rPr lang="fi-FI" dirty="0"/>
              <a:t>Missä tehtävissä pääasiassa työskenteli</a:t>
            </a:r>
          </a:p>
        </p:txBody>
      </p:sp>
      <p:graphicFrame>
        <p:nvGraphicFramePr>
          <p:cNvPr id="6" name="Sisällön paikkamerkki 5" descr="Missä tehtävissä pääasiassa työskenteli:&#10;terveydenhuolto 27%, sosiaalipalvelut esim. hoivapalvelut 16%, varhaiskasvatusb12%, kulttuuri- ja nuorisopalvelut, siivous- ja kunnossapito 10%, puisto- ja puutarhatyöt 7%, toimistotyöt 5%, ruokahuollon tehtävät 3%, teknisen alan työt 2%, liikuntapalvelut, liikuntapaikkojen ylläpito ja viestintäala 1 %, joku muu ala 4% ">
            <a:extLst>
              <a:ext uri="{FF2B5EF4-FFF2-40B4-BE49-F238E27FC236}">
                <a16:creationId xmlns:a16="http://schemas.microsoft.com/office/drawing/2014/main" id="{8C24B131-D85C-38FC-6952-5248D0B5D1CD}"/>
              </a:ext>
            </a:extLst>
          </p:cNvPr>
          <p:cNvGraphicFramePr>
            <a:graphicFrameLocks noGrp="1"/>
          </p:cNvGraphicFramePr>
          <p:nvPr>
            <p:ph idx="1"/>
            <p:extLst>
              <p:ext uri="{D42A27DB-BD31-4B8C-83A1-F6EECF244321}">
                <p14:modId xmlns:p14="http://schemas.microsoft.com/office/powerpoint/2010/main" val="1351299839"/>
              </p:ext>
            </p:extLst>
          </p:nvPr>
        </p:nvGraphicFramePr>
        <p:xfrm>
          <a:off x="1379538" y="1539875"/>
          <a:ext cx="9863137" cy="49915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0979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CB3BFE-EA94-0E17-2AE0-7522CE355D92}"/>
              </a:ext>
            </a:extLst>
          </p:cNvPr>
          <p:cNvSpPr>
            <a:spLocks noGrp="1"/>
          </p:cNvSpPr>
          <p:nvPr>
            <p:ph type="title"/>
          </p:nvPr>
        </p:nvSpPr>
        <p:spPr/>
        <p:txBody>
          <a:bodyPr>
            <a:normAutofit/>
          </a:bodyPr>
          <a:lstStyle/>
          <a:p>
            <a:r>
              <a:rPr lang="fi-FI" dirty="0"/>
              <a:t>Kokemus työn sisällöstä</a:t>
            </a:r>
            <a:br>
              <a:rPr lang="fi-FI" dirty="0"/>
            </a:br>
            <a:r>
              <a:rPr lang="fi-FI" sz="2200" dirty="0"/>
              <a:t>Kuinka hyvin seuraavat väittämät sopivat kokemukseesi tästä kesätyöstä?</a:t>
            </a:r>
            <a:endParaRPr lang="fi-FI" dirty="0"/>
          </a:p>
        </p:txBody>
      </p:sp>
      <p:graphicFrame>
        <p:nvGraphicFramePr>
          <p:cNvPr id="5" name="Sisällön paikkamerkki 4" descr="Kokemus työn sisällöstä, kuinka hyvin seuraavat väittämät sopivat kokemukseesi tästä kesätyöstä? Suurin osa oli samaa mieltä seuraavista kokemuksista. Minulle annettiin riittävästi vastuuta, työ vastasi hyvin odotuksiani, työ laajensi osaamista, työmääräni oli sopiva, minulle annettiin riittävästi opastusta/perehdytystä tehtäviini, työtehtävät olivat kiinnostavia ja sain vaikuttaa työni sisältöön.">
            <a:extLst>
              <a:ext uri="{FF2B5EF4-FFF2-40B4-BE49-F238E27FC236}">
                <a16:creationId xmlns:a16="http://schemas.microsoft.com/office/drawing/2014/main" id="{EED7171A-16A4-4B1D-AFC1-E999B8F0C129}"/>
              </a:ext>
            </a:extLst>
          </p:cNvPr>
          <p:cNvGraphicFramePr>
            <a:graphicFrameLocks noGrp="1"/>
          </p:cNvGraphicFramePr>
          <p:nvPr>
            <p:ph idx="1"/>
            <p:extLst>
              <p:ext uri="{D42A27DB-BD31-4B8C-83A1-F6EECF244321}">
                <p14:modId xmlns:p14="http://schemas.microsoft.com/office/powerpoint/2010/main" val="2923356244"/>
              </p:ext>
            </p:extLst>
          </p:nvPr>
        </p:nvGraphicFramePr>
        <p:xfrm>
          <a:off x="1055688" y="1539875"/>
          <a:ext cx="9863137" cy="4768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0433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79EE4E-75B5-8A40-2543-EFD533EB6A43}"/>
              </a:ext>
            </a:extLst>
          </p:cNvPr>
          <p:cNvSpPr>
            <a:spLocks noGrp="1"/>
          </p:cNvSpPr>
          <p:nvPr>
            <p:ph type="title"/>
          </p:nvPr>
        </p:nvSpPr>
        <p:spPr/>
        <p:txBody>
          <a:bodyPr>
            <a:normAutofit/>
          </a:bodyPr>
          <a:lstStyle/>
          <a:p>
            <a:r>
              <a:rPr lang="fi-FI" dirty="0"/>
              <a:t>Kokemus työyhteisön toiminnasta</a:t>
            </a:r>
            <a:br>
              <a:rPr lang="fi-FI" dirty="0"/>
            </a:br>
            <a:r>
              <a:rPr lang="fi-FI" sz="2200" dirty="0"/>
              <a:t>Kuinka hyvin seuraavat väittämät sopivat kokemukseesi tästä kesätyöstä?</a:t>
            </a:r>
            <a:endParaRPr lang="fi-FI" dirty="0"/>
          </a:p>
        </p:txBody>
      </p:sp>
      <p:graphicFrame>
        <p:nvGraphicFramePr>
          <p:cNvPr id="4" name="Sisällön paikkamerkki 3" descr="Kokemus työyhteisön toiminnasta. Suurin osa oli samaa mieltä, seuraavista väittämistä. Yhteistyö lähiesihenkilön kanssa sujui hyvin, muut työntekijät suhtautuivat minuun myönteisesti, työyhteisössäni ilmapiiri oli kannustava, työyhteisössäni arvostettiin työtäni, työskentelisin mielelläni samalla työnantajalla myöhemmin uudestaan ja sai riittävästi palautetta työstäni esihenkilöltäni ja muilta työkavereilta.">
            <a:extLst>
              <a:ext uri="{FF2B5EF4-FFF2-40B4-BE49-F238E27FC236}">
                <a16:creationId xmlns:a16="http://schemas.microsoft.com/office/drawing/2014/main" id="{534486FE-D5BC-7CAB-C069-50D58F2D2998}"/>
              </a:ext>
            </a:extLst>
          </p:cNvPr>
          <p:cNvGraphicFramePr>
            <a:graphicFrameLocks noGrp="1"/>
          </p:cNvGraphicFramePr>
          <p:nvPr>
            <p:ph idx="1"/>
            <p:extLst>
              <p:ext uri="{D42A27DB-BD31-4B8C-83A1-F6EECF244321}">
                <p14:modId xmlns:p14="http://schemas.microsoft.com/office/powerpoint/2010/main" val="3491396312"/>
              </p:ext>
            </p:extLst>
          </p:nvPr>
        </p:nvGraphicFramePr>
        <p:xfrm>
          <a:off x="929228" y="1539875"/>
          <a:ext cx="10186987" cy="4768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516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EFA865-B723-1CCE-4856-DC9A0CB38A13}"/>
              </a:ext>
            </a:extLst>
          </p:cNvPr>
          <p:cNvSpPr>
            <a:spLocks noGrp="1"/>
          </p:cNvSpPr>
          <p:nvPr>
            <p:ph type="title"/>
          </p:nvPr>
        </p:nvSpPr>
        <p:spPr/>
        <p:txBody>
          <a:bodyPr/>
          <a:lstStyle/>
          <a:p>
            <a:r>
              <a:rPr lang="fi-FI" dirty="0"/>
              <a:t>Kesätyökokemuksen vaikuttaminen tulevaisuuden opiskelu- ja/tai uravalintaan</a:t>
            </a:r>
          </a:p>
        </p:txBody>
      </p:sp>
      <p:graphicFrame>
        <p:nvGraphicFramePr>
          <p:cNvPr id="6" name="Sisällön paikkamerkki 5" descr="Kesätyökokemuksen vaikuttaminen tulevaisuuden opiskelu- ja/tai uravalintaan: Kyllä, myönteisesti 54%, ei vaikuta 38% ja kyllä, kielteisesti 8%.">
            <a:extLst>
              <a:ext uri="{FF2B5EF4-FFF2-40B4-BE49-F238E27FC236}">
                <a16:creationId xmlns:a16="http://schemas.microsoft.com/office/drawing/2014/main" id="{7C1F22D4-3843-48EC-2B11-40D1F9A607C5}"/>
              </a:ext>
            </a:extLst>
          </p:cNvPr>
          <p:cNvGraphicFramePr>
            <a:graphicFrameLocks noGrp="1"/>
          </p:cNvGraphicFramePr>
          <p:nvPr>
            <p:ph idx="1"/>
            <p:extLst>
              <p:ext uri="{D42A27DB-BD31-4B8C-83A1-F6EECF244321}">
                <p14:modId xmlns:p14="http://schemas.microsoft.com/office/powerpoint/2010/main" val="3840728190"/>
              </p:ext>
            </p:extLst>
          </p:nvPr>
        </p:nvGraphicFramePr>
        <p:xfrm>
          <a:off x="1379538" y="1539875"/>
          <a:ext cx="9863137" cy="46370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4866271"/>
      </p:ext>
    </p:extLst>
  </p:cSld>
  <p:clrMapOvr>
    <a:masterClrMapping/>
  </p:clrMapOvr>
</p:sld>
</file>

<file path=ppt/theme/theme1.xml><?xml version="1.0" encoding="utf-8"?>
<a:theme xmlns:a="http://schemas.openxmlformats.org/drawingml/2006/main" name="Office-teema">
  <a:themeElements>
    <a:clrScheme name="Mukautetut 10">
      <a:dk1>
        <a:srgbClr val="444444"/>
      </a:dk1>
      <a:lt1>
        <a:srgbClr val="FFFFFF"/>
      </a:lt1>
      <a:dk2>
        <a:srgbClr val="FFA000"/>
      </a:dk2>
      <a:lt2>
        <a:srgbClr val="F0EFE5"/>
      </a:lt2>
      <a:accent1>
        <a:srgbClr val="FFA000"/>
      </a:accent1>
      <a:accent2>
        <a:srgbClr val="24466D"/>
      </a:accent2>
      <a:accent3>
        <a:srgbClr val="369D87"/>
      </a:accent3>
      <a:accent4>
        <a:srgbClr val="C89553"/>
      </a:accent4>
      <a:accent5>
        <a:srgbClr val="F49C83"/>
      </a:accent5>
      <a:accent6>
        <a:srgbClr val="008A95"/>
      </a:accent6>
      <a:hlink>
        <a:srgbClr val="997BA8"/>
      </a:hlink>
      <a:folHlink>
        <a:srgbClr val="BC2C1F"/>
      </a:folHlink>
    </a:clrScheme>
    <a:fontScheme name="KT2020">
      <a:majorFont>
        <a:latin typeface="Fira Sans"/>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T_PowerPoint_esitys_2020_v3.pptx" id="{89D79098-27EF-4709-9B28-5505682A53A3}" vid="{BB00CF6E-A3F6-43D4-80A5-EF6BED4198E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31bf3e3-dc0c-4591-a74b-f379421bb89b">
      <Terms xmlns="http://schemas.microsoft.com/office/infopath/2007/PartnerControls"/>
    </lcf76f155ced4ddcb4097134ff3c332f>
    <TaxCatchAll xmlns="9127da32-a480-4262-8903-ffd37523397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3D59F3690EACB2489EF08B2FB828728C" ma:contentTypeVersion="14" ma:contentTypeDescription="Luo uusi asiakirja." ma:contentTypeScope="" ma:versionID="5dfea3933a5969d06d587de28ca92974">
  <xsd:schema xmlns:xsd="http://www.w3.org/2001/XMLSchema" xmlns:xs="http://www.w3.org/2001/XMLSchema" xmlns:p="http://schemas.microsoft.com/office/2006/metadata/properties" xmlns:ns2="431bf3e3-dc0c-4591-a74b-f379421bb89b" xmlns:ns3="9127da32-a480-4262-8903-ffd37523397b" targetNamespace="http://schemas.microsoft.com/office/2006/metadata/properties" ma:root="true" ma:fieldsID="aa083a1de0ded8cf9304bfa1ff91a9b8" ns2:_="" ns3:_="">
    <xsd:import namespace="431bf3e3-dc0c-4591-a74b-f379421bb89b"/>
    <xsd:import namespace="9127da32-a480-4262-8903-ffd3752339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bf3e3-dc0c-4591-a74b-f379421bb8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da06f6a9-af38-4671-978e-a5ba1e33909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27da32-a480-4262-8903-ffd37523397b"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0" nillable="true" ma:displayName="Taxonomy Catch All Column" ma:hidden="true" ma:list="{7db17975-0d7f-48d8-9cc2-139273164d04}" ma:internalName="TaxCatchAll" ma:showField="CatchAllData" ma:web="9127da32-a480-4262-8903-ffd3752339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4ACB90-C53C-4932-A462-624EA38DD509}">
  <ds:schemaRefs>
    <ds:schemaRef ds:uri="http://purl.org/dc/elements/1.1/"/>
    <ds:schemaRef ds:uri="http://purl.org/dc/dcmitype/"/>
    <ds:schemaRef ds:uri="http://schemas.microsoft.com/office/2006/metadata/properties"/>
    <ds:schemaRef ds:uri="http://schemas.microsoft.com/office/2006/documentManagement/types"/>
    <ds:schemaRef ds:uri="431bf3e3-dc0c-4591-a74b-f379421bb89b"/>
    <ds:schemaRef ds:uri="http://www.w3.org/XML/1998/namespace"/>
    <ds:schemaRef ds:uri="9127da32-a480-4262-8903-ffd37523397b"/>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F9CB31BF-5CA8-4973-B92B-A4E3DDEDAB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1bf3e3-dc0c-4591-a74b-f379421bb89b"/>
    <ds:schemaRef ds:uri="9127da32-a480-4262-8903-ffd3752339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8EC4D6-95F7-4AF1-B278-DED0959E90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KT_PowerPoint_esitys_2020_v3</Template>
  <TotalTime>1078</TotalTime>
  <Words>2196</Words>
  <Application>Microsoft Office PowerPoint</Application>
  <PresentationFormat>Laajakuva</PresentationFormat>
  <Paragraphs>184</Paragraphs>
  <Slides>19</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19</vt:i4>
      </vt:variant>
    </vt:vector>
  </HeadingPairs>
  <TitlesOfParts>
    <vt:vector size="24" baseType="lpstr">
      <vt:lpstr>Calibri</vt:lpstr>
      <vt:lpstr>Symbol</vt:lpstr>
      <vt:lpstr>Fira Sans</vt:lpstr>
      <vt:lpstr>Arial</vt:lpstr>
      <vt:lpstr>Office-teema</vt:lpstr>
      <vt:lpstr>Kesätyökysely kesätyöntekijöille 2022</vt:lpstr>
      <vt:lpstr>Kyselyn taustaa</vt:lpstr>
      <vt:lpstr>Vastaajien ikä ja asema</vt:lpstr>
      <vt:lpstr>Kesätyön kesto ja työskentely samalla työnantajalla aiemmin </vt:lpstr>
      <vt:lpstr>Mistä sai tiedon kesätyöpaikasta?</vt:lpstr>
      <vt:lpstr>Missä tehtävissä pääasiassa työskenteli</vt:lpstr>
      <vt:lpstr>Kokemus työn sisällöstä Kuinka hyvin seuraavat väittämät sopivat kokemukseesi tästä kesätyöstä?</vt:lpstr>
      <vt:lpstr>Kokemus työyhteisön toiminnasta Kuinka hyvin seuraavat väittämät sopivat kokemukseesi tästä kesätyöstä?</vt:lpstr>
      <vt:lpstr>Kesätyökokemuksen vaikuttaminen tulevaisuuden opiskelu- ja/tai uravalintaan</vt:lpstr>
      <vt:lpstr>Suosittelutodennäköisyys  Kuinka todennäköistä on, että suosittelisit kesätyöpaikan työnantajaasi ystävällesi tai tuttavallesi?  (0 ei lainkaan todennäköistä – 10 erittäin todennäköistä)</vt:lpstr>
      <vt:lpstr>Nostoja avoimista kommenteista</vt:lpstr>
      <vt:lpstr>Avoimista kommenteista lyhyesti</vt:lpstr>
      <vt:lpstr>Mitkä asiat jäivät kesätöistä mieleesi myönteisimpinä? Esimerkkejä avoimista kommenteista 1/2</vt:lpstr>
      <vt:lpstr>Mitkä asiat jäivät kesätöistä mieleesi myönteisimpinä? Esimerkkejä avoimista kommenteista 2/2</vt:lpstr>
      <vt:lpstr>Mitä asioita työpaikkasi kannattaisi kehittää työnantajana? Esimerkkejä avoimista kommenteista 1/2</vt:lpstr>
      <vt:lpstr>Mitä asioita työpaikkasi kannattaisi kehittää työnantajana? Esimerkkejä avoimista kommenteista 2/2</vt:lpstr>
      <vt:lpstr>Mitä muuta haluaisit kertoa kesätyöhösi liittyen? Voit kertoa vapaasti kesätyökokemuksestasi.  Esimerkkejä avoimista kommenteista 1/3</vt:lpstr>
      <vt:lpstr>Mitä muuta haluaisit kertoa kesätyöhösi liittyen? Voit kertoa vapaasti kesätyökokemuksestasi.  Esimerkkejä avoimista kommenteista 2/3</vt:lpstr>
      <vt:lpstr>Mitä muuta haluaisit kertoa kesätyöhösi liittyen? Voit kertoa vapaasti kesätyökokemuksestasi.  Esimerkkejä avoimista kommenteista 3/3</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Kesätyökysely kesätyöntekijöille 2022</dc:title>
  <dc:subject/>
  <dc:creator>--</dc:creator>
  <cp:keywords/>
  <dc:description/>
  <cp:lastModifiedBy>Lilja Satu</cp:lastModifiedBy>
  <cp:revision>2</cp:revision>
  <dcterms:created xsi:type="dcterms:W3CDTF">2022-10-06T11:38:02Z</dcterms:created>
  <dcterms:modified xsi:type="dcterms:W3CDTF">2023-01-27T10:50:34Z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0x01010088286040FA2D154ABC04B9E51A3A93CF</vt:lpwstr>
  </property>
  <property fmtid="{D5CDD505-2E9C-101B-9397-08002B2CF9AE}" pid="3" name="MediaServiceImageTags">
    <vt:lpwstr/>
  </property>
</Properties>
</file>